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3"/>
  </p:sldMasterIdLst>
  <p:notesMasterIdLst>
    <p:notesMasterId r:id="rId13"/>
  </p:notesMasterIdLst>
  <p:handoutMasterIdLst>
    <p:handoutMasterId r:id="rId26"/>
  </p:handoutMasterIdLst>
  <p:sldIdLst>
    <p:sldId id="484" r:id="rId4"/>
    <p:sldId id="596" r:id="rId5"/>
    <p:sldId id="598" r:id="rId6"/>
    <p:sldId id="615" r:id="rId7"/>
    <p:sldId id="616" r:id="rId8"/>
    <p:sldId id="600" r:id="rId9"/>
    <p:sldId id="601" r:id="rId10"/>
    <p:sldId id="602" r:id="rId11"/>
    <p:sldId id="603" r:id="rId12"/>
    <p:sldId id="604" r:id="rId14"/>
    <p:sldId id="605" r:id="rId15"/>
    <p:sldId id="606" r:id="rId16"/>
    <p:sldId id="607" r:id="rId17"/>
    <p:sldId id="608" r:id="rId18"/>
    <p:sldId id="609" r:id="rId19"/>
    <p:sldId id="610" r:id="rId20"/>
    <p:sldId id="611" r:id="rId21"/>
    <p:sldId id="617" r:id="rId22"/>
    <p:sldId id="613" r:id="rId23"/>
    <p:sldId id="612" r:id="rId24"/>
    <p:sldId id="614" r:id="rId25"/>
  </p:sldIdLst>
  <p:sldSz cx="9144000" cy="6858000" type="screen4x3"/>
  <p:notesSz cx="6858000" cy="9144000"/>
  <p:custDataLst>
    <p:tags r:id="rId30"/>
  </p:custDataLst>
  <p:defaultTextStyle>
    <a:defPPr>
      <a:defRPr lang="zh-CN"/>
    </a:defPPr>
    <a:lvl1pPr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1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ABD"/>
    <a:srgbClr val="0A9DCD"/>
    <a:srgbClr val="0C4296"/>
    <a:srgbClr val="F3F5F2"/>
    <a:srgbClr val="0085B8"/>
    <a:srgbClr val="0000FF"/>
    <a:srgbClr val="FFF887"/>
    <a:srgbClr val="FFF357"/>
    <a:srgbClr val="31732A"/>
    <a:srgbClr val="2F70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496" autoAdjust="0"/>
    <p:restoredTop sz="96196" autoAdjust="0"/>
  </p:normalViewPr>
  <p:slideViewPr>
    <p:cSldViewPr snapToGrid="0" snapToObjects="1" showGuides="1">
      <p:cViewPr varScale="1">
        <p:scale>
          <a:sx n="46" d="100"/>
          <a:sy n="46" d="100"/>
        </p:scale>
        <p:origin x="-108" y="-414"/>
      </p:cViewPr>
      <p:guideLst>
        <p:guide orient="horz" pos="2160"/>
        <p:guide pos="281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0" Type="http://schemas.openxmlformats.org/officeDocument/2006/relationships/tags" Target="tags/tag184.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handoutMaster" Target="handoutMasters/handoutMaster1.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notesMaster" Target="notesMasters/notesMaster1.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B1A76583-3782-4EF4-9450-C5F1A1C9C677}"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FE2EF73C-2943-45EC-9FEB-08B25E33F3D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E2EF73C-2943-45EC-9FEB-08B25E33F3DA}"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image" Target="../media/image1.jpeg"/><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0" Type="http://schemas.openxmlformats.org/officeDocument/2006/relationships/tags" Target="../tags/tag2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53.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image" Target="../media/image1.jpeg"/><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4" Type="http://schemas.openxmlformats.org/officeDocument/2006/relationships/tags" Target="../tags/tag74.xml"/><Relationship Id="rId13" Type="http://schemas.openxmlformats.org/officeDocument/2006/relationships/tags" Target="../tags/tag73.xml"/><Relationship Id="rId12" Type="http://schemas.openxmlformats.org/officeDocument/2006/relationships/tags" Target="../tags/tag72.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4.xml"/><Relationship Id="rId6" Type="http://schemas.openxmlformats.org/officeDocument/2006/relationships/tags" Target="../tags/tag83.xml"/><Relationship Id="rId5" Type="http://schemas.openxmlformats.org/officeDocument/2006/relationships/tags" Target="../tags/tag82.xml"/><Relationship Id="rId4" Type="http://schemas.openxmlformats.org/officeDocument/2006/relationships/tags" Target="../tags/tag81.xml"/><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91.xml"/><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 Id="rId3" Type="http://schemas.openxmlformats.org/officeDocument/2006/relationships/tags" Target="../tags/tag107.xml"/><Relationship Id="rId2" Type="http://schemas.openxmlformats.org/officeDocument/2006/relationships/tags" Target="../tags/tag106.xml"/><Relationship Id="rId10" Type="http://schemas.openxmlformats.org/officeDocument/2006/relationships/tags" Target="../tags/tag114.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B84E2D3E-DBF2-4C52-B3B1-5381BB05762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03F99732-C549-40D5-825A-94A41F8A9695}"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0DEFD2F-C49F-4954-8BFC-933DA3A0166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7B89AE6-2F9F-49DB-AF5B-B16F3F85DD0D}"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zh-CN" altLang="en-US"/>
          </a:p>
        </p:txBody>
      </p:sp>
      <p:sp>
        <p:nvSpPr>
          <p:cNvPr id="3" name="竖排文本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5ADF366-777B-443B-8040-CF7F15BB2A9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E52985C9-CAAB-4B41-A27E-D0C8F430CD3F}"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任意多边形 13"/>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13000" b="-2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sz="1350"/>
          </a:p>
        </p:txBody>
      </p:sp>
      <p:sp>
        <p:nvSpPr>
          <p:cNvPr id="10" name="任意多边形 9"/>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1" name="组合 269"/>
          <p:cNvGrpSpPr/>
          <p:nvPr>
            <p:custDataLst>
              <p:tags r:id="rId7"/>
            </p:custDataLst>
          </p:nvPr>
        </p:nvGrpSpPr>
        <p:grpSpPr>
          <a:xfrm>
            <a:off x="7920235" y="4498492"/>
            <a:ext cx="551021" cy="551021"/>
            <a:chOff x="0" y="0"/>
            <a:chExt cx="690562" cy="692150"/>
          </a:xfrm>
          <a:solidFill>
            <a:schemeClr val="tx1">
              <a:lumMod val="65000"/>
              <a:lumOff val="35000"/>
            </a:schemeClr>
          </a:solidFill>
        </p:grpSpPr>
        <p:sp>
          <p:nvSpPr>
            <p:cNvPr id="12" name="Oval 10"/>
            <p:cNvSpPr/>
            <p:nvPr>
              <p:custDataLst>
                <p:tags r:id="rId8"/>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3" name="Freeform 32"/>
            <p:cNvSpPr>
              <a:spLocks noEditPoints="1"/>
            </p:cNvSpPr>
            <p:nvPr>
              <p:custDataLst>
                <p:tags r:id="rId9"/>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
        <p:nvSpPr>
          <p:cNvPr id="2" name="标题 1"/>
          <p:cNvSpPr>
            <a:spLocks noGrp="1"/>
          </p:cNvSpPr>
          <p:nvPr>
            <p:ph type="ctrTitle"/>
            <p:custDataLst>
              <p:tags r:id="rId10"/>
            </p:custDataLst>
          </p:nvPr>
        </p:nvSpPr>
        <p:spPr>
          <a:xfrm>
            <a:off x="1567123" y="4091305"/>
            <a:ext cx="6858000" cy="678180"/>
          </a:xfrm>
        </p:spPr>
        <p:txBody>
          <a:bodyPr lIns="90000" tIns="46800" rIns="90000" bIns="46800" anchor="b">
            <a:normAutofit/>
          </a:bodyPr>
          <a:lstStyle>
            <a:lvl1pPr algn="ctr">
              <a:defRPr sz="3300">
                <a:solidFill>
                  <a:schemeClr val="bg1"/>
                </a:solidFill>
              </a:defRPr>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11"/>
            </p:custDataLst>
          </p:nvPr>
        </p:nvSpPr>
        <p:spPr>
          <a:xfrm>
            <a:off x="1567123" y="5020470"/>
            <a:ext cx="6857999" cy="470795"/>
          </a:xfrm>
        </p:spPr>
        <p:txBody>
          <a:bodyPr anchor="t"/>
          <a:lstStyle>
            <a:lvl1pPr marL="0" indent="0" algn="ctr">
              <a:buNone/>
              <a:defRPr sz="1800">
                <a:solidFill>
                  <a:schemeClr val="bg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endParaRPr lang="zh-CN" altLang="en-US" dirty="0"/>
          </a:p>
        </p:txBody>
      </p:sp>
      <p:sp>
        <p:nvSpPr>
          <p:cNvPr id="4" name="日期占位符 3"/>
          <p:cNvSpPr>
            <a:spLocks noGrp="1"/>
          </p:cNvSpPr>
          <p:nvPr>
            <p:ph type="dt" sz="half" idx="10"/>
            <p:custDataLst>
              <p:tags r:id="rId1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a:xfrm>
            <a:off x="-685800" y="1825625"/>
            <a:ext cx="10515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任意多边形 6"/>
          <p:cNvSpPr/>
          <p:nvPr>
            <p:custDataLst>
              <p:tags r:id="rId2"/>
            </p:custDataLst>
          </p:nvPr>
        </p:nvSpPr>
        <p:spPr>
          <a:xfrm>
            <a:off x="0" y="1259205"/>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任意多边形 7"/>
          <p:cNvSpPr/>
          <p:nvPr>
            <p:custDataLst>
              <p:tags r:id="rId3"/>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custDataLst>
              <p:tags r:id="rId4"/>
            </p:custDataLst>
          </p:nvPr>
        </p:nvSpPr>
        <p:spPr>
          <a:xfrm>
            <a:off x="0" y="2492137"/>
            <a:ext cx="9144953" cy="26503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任意多边形 9"/>
          <p:cNvSpPr/>
          <p:nvPr>
            <p:custDataLst>
              <p:tags r:id="rId5"/>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bg1"/>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2" name="标题 1"/>
          <p:cNvSpPr>
            <a:spLocks noGrp="1"/>
          </p:cNvSpPr>
          <p:nvPr>
            <p:ph type="title"/>
            <p:custDataLst>
              <p:tags r:id="rId6"/>
            </p:custDataLst>
          </p:nvPr>
        </p:nvSpPr>
        <p:spPr>
          <a:xfrm>
            <a:off x="2367642" y="4072775"/>
            <a:ext cx="6506936" cy="567000"/>
          </a:xfrm>
        </p:spPr>
        <p:txBody>
          <a:bodyPr anchor="b">
            <a:normAutofit/>
          </a:bodyPr>
          <a:lstStyle>
            <a:lvl1pPr>
              <a:defRPr sz="3300"/>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7"/>
            </p:custDataLst>
          </p:nvPr>
        </p:nvSpPr>
        <p:spPr>
          <a:xfrm>
            <a:off x="2367641" y="4908072"/>
            <a:ext cx="6506936" cy="57952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286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46291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3AF26454-18F3-4682-85CD-2E9D3BF5A20C}"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20B1BF28-F930-49E4-85CE-AE60C16D92B0}" type="slidenum">
              <a:rPr lang="zh-CN" altLang="en-US" smtClean="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1" y="530820"/>
            <a:ext cx="7886700" cy="994172"/>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29841" y="1864436"/>
            <a:ext cx="3868340"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629841" y="3059707"/>
            <a:ext cx="3868340"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4629150" y="1864436"/>
            <a:ext cx="3887391"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4629150" y="3059707"/>
            <a:ext cx="3887391"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2514600" y="6356350"/>
            <a:ext cx="4114800" cy="365125"/>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0" y="657225"/>
            <a:ext cx="3123900" cy="1200150"/>
          </a:xfrm>
        </p:spPr>
        <p:txBody>
          <a:bodyPr anchor="t" anchorCtr="0">
            <a:normAutofit/>
          </a:bodyPr>
          <a:lstStyle>
            <a:lvl1pPr>
              <a:defRPr sz="2700">
                <a:latin typeface="+mj-lt"/>
              </a:defRPr>
            </a:lvl1pPr>
          </a:lstStyle>
          <a:p>
            <a:r>
              <a:rPr lang="zh-CN" altLang="en-US" dirty="0"/>
              <a:t>单击此处编辑母版标题样式</a:t>
            </a:r>
            <a:endParaRPr lang="zh-CN" altLang="en-US" dirty="0"/>
          </a:p>
        </p:txBody>
      </p:sp>
      <p:sp>
        <p:nvSpPr>
          <p:cNvPr id="3" name="图片占位符 2"/>
          <p:cNvSpPr>
            <a:spLocks noGrp="1" noChangeAspect="1"/>
          </p:cNvSpPr>
          <p:nvPr>
            <p:ph type="pic" idx="1"/>
            <p:custDataLst>
              <p:tags r:id="rId3"/>
            </p:custDataLst>
          </p:nvPr>
        </p:nvSpPr>
        <p:spPr>
          <a:xfrm>
            <a:off x="3888000" y="1132650"/>
            <a:ext cx="4627800" cy="40527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custDataLst>
              <p:tags r:id="rId4"/>
            </p:custDataLst>
          </p:nvPr>
        </p:nvSpPr>
        <p:spPr>
          <a:xfrm>
            <a:off x="629840" y="2533849"/>
            <a:ext cx="3123900" cy="2858691"/>
          </a:xfrm>
        </p:spPr>
        <p:txBody>
          <a:bodyPr>
            <a:normAutofit/>
          </a:bodyPr>
          <a:lstStyle>
            <a:lvl1pPr marL="0" indent="0">
              <a:buNone/>
              <a:defRPr sz="150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052BFB5-FF29-4DCF-B5EA-AEE71D2925B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4AB8619F-A338-4DC7-8D27-A12179085D10}" type="slidenum">
              <a:rPr lang="zh-CN" altLang="en-US"/>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686675" y="1091605"/>
            <a:ext cx="828674" cy="4358879"/>
          </a:xfrm>
        </p:spPr>
        <p:txBody>
          <a:bodyPr vert="eaVert">
            <a:normAutofit/>
          </a:bodyPr>
          <a:lstStyle>
            <a:lvl1pPr>
              <a:defRPr sz="2700"/>
            </a:lvl1pPr>
          </a:lstStyle>
          <a:p>
            <a:r>
              <a:rPr lang="zh-CN" altLang="en-US"/>
              <a:t>单击此处编辑母版标题样式</a:t>
            </a:r>
            <a:endParaRPr lang="zh-CN" altLang="en-US"/>
          </a:p>
        </p:txBody>
      </p:sp>
      <p:sp>
        <p:nvSpPr>
          <p:cNvPr id="3" name="竖排文字占位符 2"/>
          <p:cNvSpPr>
            <a:spLocks noGrp="1"/>
          </p:cNvSpPr>
          <p:nvPr>
            <p:ph type="body" orient="vert" idx="1"/>
            <p:custDataLst>
              <p:tags r:id="rId3"/>
            </p:custDataLst>
          </p:nvPr>
        </p:nvSpPr>
        <p:spPr>
          <a:xfrm>
            <a:off x="628649" y="1091605"/>
            <a:ext cx="6879431" cy="4358879"/>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28650" y="1246414"/>
            <a:ext cx="7886700" cy="416922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任意多边形 5"/>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21000" b="-1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任意多边形 8"/>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p:custDataLst>
              <p:tags r:id="rId7"/>
            </p:custDataLst>
          </p:nvPr>
        </p:nvSpPr>
        <p:spPr>
          <a:xfrm>
            <a:off x="2367643" y="4106978"/>
            <a:ext cx="6767309" cy="706501"/>
          </a:xfrm>
        </p:spPr>
        <p:txBody>
          <a:bodyPr lIns="90000" tIns="46800" rIns="90000" bIns="46800" anchor="b"/>
          <a:lstStyle>
            <a:lvl1pPr>
              <a:defRPr>
                <a:solidFill>
                  <a:schemeClr val="bg1"/>
                </a:solidFill>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
        <p:nvSpPr>
          <p:cNvPr id="11" name="文本占位符 10"/>
          <p:cNvSpPr>
            <a:spLocks noGrp="1"/>
          </p:cNvSpPr>
          <p:nvPr>
            <p:ph type="body" sz="quarter" idx="13"/>
            <p:custDataLst>
              <p:tags r:id="rId11"/>
            </p:custDataLst>
          </p:nvPr>
        </p:nvSpPr>
        <p:spPr>
          <a:xfrm>
            <a:off x="2358170" y="5081488"/>
            <a:ext cx="6776781" cy="430888"/>
          </a:xfrm>
        </p:spPr>
        <p:txBody>
          <a:bodyPr/>
          <a:lstStyle>
            <a:lvl1pPr marL="0" indent="0">
              <a:buNone/>
              <a:defRPr>
                <a:solidFill>
                  <a:schemeClr val="bg1"/>
                </a:solidFill>
              </a:defRPr>
            </a:lvl1pPr>
          </a:lstStyle>
          <a:p>
            <a:pPr lvl="0"/>
            <a:endParaRPr lang="zh-CN" altLang="en-US" dirty="0"/>
          </a:p>
        </p:txBody>
      </p:sp>
      <p:grpSp>
        <p:nvGrpSpPr>
          <p:cNvPr id="12" name="组合 269"/>
          <p:cNvGrpSpPr/>
          <p:nvPr>
            <p:custDataLst>
              <p:tags r:id="rId12"/>
            </p:custDataLst>
          </p:nvPr>
        </p:nvGrpSpPr>
        <p:grpSpPr>
          <a:xfrm>
            <a:off x="7920235" y="4498492"/>
            <a:ext cx="551021" cy="551021"/>
            <a:chOff x="0" y="0"/>
            <a:chExt cx="690562" cy="692150"/>
          </a:xfrm>
          <a:solidFill>
            <a:schemeClr val="tx1">
              <a:lumMod val="50000"/>
              <a:lumOff val="50000"/>
            </a:schemeClr>
          </a:solidFill>
        </p:grpSpPr>
        <p:sp>
          <p:nvSpPr>
            <p:cNvPr id="13" name="Oval 10"/>
            <p:cNvSpPr/>
            <p:nvPr>
              <p:custDataLst>
                <p:tags r:id="rId13"/>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4" name="Freeform 32"/>
            <p:cNvSpPr>
              <a:spLocks noEditPoints="1"/>
            </p:cNvSpPr>
            <p:nvPr>
              <p:custDataLst>
                <p:tags r:id="rId14"/>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3"/>
            </p:custDataLst>
          </p:nvPr>
        </p:nvSpPr>
        <p:spPr>
          <a:xfrm>
            <a:off x="961200" y="1339650"/>
            <a:ext cx="7219800" cy="542700"/>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4"/>
            </p:custDataLst>
          </p:nvPr>
        </p:nvSpPr>
        <p:spPr>
          <a:xfrm>
            <a:off x="960835" y="2594250"/>
            <a:ext cx="7219950" cy="2583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5"/>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2" name="标题 1"/>
          <p:cNvSpPr>
            <a:spLocks noGrp="1"/>
          </p:cNvSpPr>
          <p:nvPr>
            <p:ph type="title" hasCustomPrompt="1"/>
            <p:custDataLst>
              <p:tags r:id="rId3"/>
            </p:custDataLst>
          </p:nvPr>
        </p:nvSpPr>
        <p:spPr>
          <a:xfrm>
            <a:off x="437400" y="880650"/>
            <a:ext cx="2970000" cy="661500"/>
          </a:xfrm>
        </p:spPr>
        <p:txBody>
          <a:bodyPr anchor="ctr"/>
          <a:lstStyle>
            <a:lvl1pPr>
              <a:defRPr sz="2700" baseline="0">
                <a:solidFill>
                  <a:schemeClr val="tx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2275650"/>
            <a:ext cx="2967300" cy="3069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1405930"/>
            <a:ext cx="4860000" cy="3815953"/>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9000" y="859500"/>
            <a:ext cx="8232300" cy="469800"/>
          </a:xfrm>
        </p:spPr>
        <p:txBody>
          <a:bodyPr anchor="ctr"/>
          <a:lstStyle>
            <a:lvl1pPr algn="ctr">
              <a:defRPr sz="2700" baseline="0">
                <a:solidFill>
                  <a:schemeClr val="tx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59000" y="1763100"/>
            <a:ext cx="8231981" cy="621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459581" y="3236850"/>
            <a:ext cx="8224200" cy="25731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9144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3600" y="740250"/>
            <a:ext cx="8232300" cy="423900"/>
          </a:xfrm>
        </p:spPr>
        <p:txBody>
          <a:bodyPr anchor="ctr"/>
          <a:lstStyle>
            <a:lvl1pPr algn="ct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2082600"/>
            <a:ext cx="8243100" cy="2408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5306850"/>
            <a:ext cx="8251200" cy="7587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34700" y="292846"/>
            <a:ext cx="8278200" cy="331473"/>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34700" y="2025000"/>
            <a:ext cx="40068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4681800" y="2025000"/>
            <a:ext cx="40257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429300" y="4914450"/>
            <a:ext cx="40068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4689900" y="4910850"/>
            <a:ext cx="40257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6668"/>
            <a:ext cx="9144000" cy="37046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3"/>
            </p:custDataLst>
          </p:nvPr>
        </p:nvSpPr>
        <p:spPr>
          <a:xfrm>
            <a:off x="1142100" y="1637550"/>
            <a:ext cx="6858000" cy="1790100"/>
          </a:xfrm>
        </p:spPr>
        <p:txBody>
          <a:bodyPr anchor="b"/>
          <a:lstStyle>
            <a:lvl1pPr algn="ctr">
              <a:defRPr sz="45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4069800"/>
            <a:ext cx="6858000" cy="1242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CB1AC365-9AC6-4121-A977-0334C004DD3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15EA12A-8CCD-44DE-BFFA-E7984E4537B0}"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3"/>
          <p:cNvSpPr>
            <a:spLocks noGrp="1"/>
          </p:cNvSpPr>
          <p:nvPr>
            <p:ph type="dt" sz="half" idx="10"/>
          </p:nvPr>
        </p:nvSpPr>
        <p:spPr/>
        <p:txBody>
          <a:bodyPr/>
          <a:lstStyle>
            <a:lvl1pPr>
              <a:defRPr/>
            </a:lvl1pPr>
          </a:lstStyle>
          <a:p>
            <a:pPr>
              <a:defRPr/>
            </a:pPr>
            <a:fld id="{7F6C3EAB-0340-432F-B926-649D4B6664FF}"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1E47C91D-8B97-4271-B5A1-AE01D61F2453}"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3"/>
          <p:cNvSpPr>
            <a:spLocks noGrp="1"/>
          </p:cNvSpPr>
          <p:nvPr>
            <p:ph type="dt" sz="half" idx="10"/>
          </p:nvPr>
        </p:nvSpPr>
        <p:spPr/>
        <p:txBody>
          <a:bodyPr/>
          <a:lstStyle>
            <a:lvl1pPr>
              <a:defRPr/>
            </a:lvl1pPr>
          </a:lstStyle>
          <a:p>
            <a:pPr>
              <a:defRPr/>
            </a:pPr>
            <a:fld id="{A7EF10B6-9F03-43CF-9B53-8C598C9E54D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幻灯片编号占位符 5"/>
          <p:cNvSpPr>
            <a:spLocks noGrp="1"/>
          </p:cNvSpPr>
          <p:nvPr>
            <p:ph type="sldNum" sz="quarter" idx="12"/>
          </p:nvPr>
        </p:nvSpPr>
        <p:spPr/>
        <p:txBody>
          <a:bodyPr/>
          <a:lstStyle>
            <a:lvl1pPr>
              <a:defRPr/>
            </a:lvl1pPr>
          </a:lstStyle>
          <a:p>
            <a:pPr>
              <a:defRPr/>
            </a:pPr>
            <a:fld id="{7DA63A96-2454-49FC-B061-D54C1ADE653F}"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C1E8214A-A5F4-4C8D-89BA-80AFED4FA82E}"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幻灯片编号占位符 5"/>
          <p:cNvSpPr>
            <a:spLocks noGrp="1"/>
          </p:cNvSpPr>
          <p:nvPr>
            <p:ph type="sldNum" sz="quarter" idx="12"/>
          </p:nvPr>
        </p:nvSpPr>
        <p:spPr/>
        <p:txBody>
          <a:bodyPr/>
          <a:lstStyle>
            <a:lvl1pPr>
              <a:defRPr/>
            </a:lvl1pPr>
          </a:lstStyle>
          <a:p>
            <a:pPr>
              <a:defRPr/>
            </a:pPr>
            <a:fld id="{2B03621F-2684-4007-8346-81B44F0F3150}"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CFAA97-2BED-4541-A3C3-DDDD054CE71C}"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幻灯片编号占位符 5"/>
          <p:cNvSpPr>
            <a:spLocks noGrp="1"/>
          </p:cNvSpPr>
          <p:nvPr>
            <p:ph type="sldNum" sz="quarter" idx="12"/>
          </p:nvPr>
        </p:nvSpPr>
        <p:spPr/>
        <p:txBody>
          <a:bodyPr/>
          <a:lstStyle>
            <a:lvl1pPr>
              <a:defRPr/>
            </a:lvl1pPr>
          </a:lstStyle>
          <a:p>
            <a:pPr>
              <a:defRPr/>
            </a:pPr>
            <a:fld id="{7E7817F9-8A3A-4927-A066-41E629997F91}"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AE8AE1B8-A378-4C90-9AF4-8C47144951FA}"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05966B5F-ABCD-436A-A588-FA5257843B3A}"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8B8A8F54-C7B0-484C-8660-8DBCAD3DEC4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B73E11EC-D0EE-4786-8623-7F314F526838}"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26.xml"/><Relationship Id="rId23" Type="http://schemas.openxmlformats.org/officeDocument/2006/relationships/tags" Target="../tags/tag125.xml"/><Relationship Id="rId22" Type="http://schemas.openxmlformats.org/officeDocument/2006/relationships/tags" Target="../tags/tag124.xml"/><Relationship Id="rId21" Type="http://schemas.openxmlformats.org/officeDocument/2006/relationships/tags" Target="../tags/tag123.xml"/><Relationship Id="rId20" Type="http://schemas.openxmlformats.org/officeDocument/2006/relationships/tags" Target="../tags/tag122.xml"/><Relationship Id="rId2" Type="http://schemas.openxmlformats.org/officeDocument/2006/relationships/slideLayout" Target="../slideLayouts/slideLayout13.xml"/><Relationship Id="rId19" Type="http://schemas.openxmlformats.org/officeDocument/2006/relationships/tags" Target="../tags/tag121.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717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1" sz="1200">
                <a:solidFill>
                  <a:schemeClr val="tx1">
                    <a:tint val="75000"/>
                  </a:schemeClr>
                </a:solidFill>
                <a:latin typeface="+mn-lt"/>
                <a:ea typeface="+mn-ea"/>
              </a:defRPr>
            </a:lvl1pPr>
          </a:lstStyle>
          <a:p>
            <a:pPr>
              <a:defRPr/>
            </a:pPr>
            <a:fld id="{6CF29BEC-490D-4AF3-81B3-5465A1E92A24}" type="datetimeFigureOut">
              <a:rPr lang="zh-CN" altLang="en-US"/>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kumimoji="1" sz="1200">
                <a:solidFill>
                  <a:schemeClr val="tx1">
                    <a:tint val="75000"/>
                  </a:schemeClr>
                </a:solidFill>
                <a:latin typeface="+mn-lt"/>
                <a:ea typeface="+mn-ea"/>
              </a:defRPr>
            </a:lvl1pPr>
          </a:lstStyle>
          <a:p>
            <a:pPr>
              <a:defRPr/>
            </a:pPr>
            <a:endParaRPr lang="zh-CN" altLang="en-US"/>
          </a:p>
        </p:txBody>
      </p:sp>
      <p:sp>
        <p:nvSpPr>
          <p:cNvPr id="6" name="幻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1" sz="1200">
                <a:solidFill>
                  <a:schemeClr val="tx1">
                    <a:tint val="75000"/>
                  </a:schemeClr>
                </a:solidFill>
                <a:latin typeface="+mn-lt"/>
                <a:ea typeface="+mn-ea"/>
              </a:defRPr>
            </a:lvl1pPr>
          </a:lstStyle>
          <a:p>
            <a:pPr>
              <a:defRPr/>
            </a:pPr>
            <a:fld id="{0E6ABF48-D27C-4D46-98FD-952E0E323844}"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28650" y="1131094"/>
            <a:ext cx="7886700" cy="994172"/>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28650" y="2226469"/>
            <a:ext cx="7886700" cy="3263504"/>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28650" y="5624513"/>
            <a:ext cx="2057400" cy="273844"/>
          </a:xfrm>
          <a:prstGeom prst="rect">
            <a:avLst/>
          </a:prstGeom>
        </p:spPr>
        <p:txBody>
          <a:bodyPr vert="horz" lIns="91440" tIns="45720" rIns="91440" bIns="45720" rtlCol="0" anchor="ctr">
            <a:normAutofit/>
          </a:bodyPr>
          <a:lstStyle>
            <a:lvl1pPr algn="l">
              <a:defRPr sz="900">
                <a:solidFill>
                  <a:schemeClr val="bg1">
                    <a:lumMod val="65000"/>
                  </a:schemeClr>
                </a:solidFill>
                <a:latin typeface="+mn-ea"/>
                <a:ea typeface="+mn-ea"/>
              </a:defRPr>
            </a:lvl1pPr>
          </a:lstStyle>
          <a:p>
            <a:fld id="{3AF26454-18F3-4682-85CD-2E9D3BF5A20C}" type="datetimeFigureOut">
              <a:rPr lang="zh-CN" altLang="en-US" smtClean="0"/>
            </a:fld>
            <a:endParaRPr lang="zh-CN" altLang="en-US" dirty="0"/>
          </a:p>
        </p:txBody>
      </p:sp>
      <p:sp>
        <p:nvSpPr>
          <p:cNvPr id="5" name="页脚占位符 4"/>
          <p:cNvSpPr>
            <a:spLocks noGrp="1"/>
          </p:cNvSpPr>
          <p:nvPr>
            <p:ph type="ftr" sz="quarter" idx="3"/>
            <p:custDataLst>
              <p:tags r:id="rId22"/>
            </p:custDataLst>
          </p:nvPr>
        </p:nvSpPr>
        <p:spPr>
          <a:xfrm>
            <a:off x="3028950" y="5624513"/>
            <a:ext cx="3086100" cy="273844"/>
          </a:xfrm>
          <a:prstGeom prst="rect">
            <a:avLst/>
          </a:prstGeom>
        </p:spPr>
        <p:txBody>
          <a:bodyPr vert="horz" lIns="91440" tIns="45720" rIns="91440" bIns="45720" rtlCol="0" anchor="ctr">
            <a:normAutofit/>
          </a:bodyPr>
          <a:lstStyle>
            <a:lvl1pPr algn="ctr">
              <a:defRPr sz="900">
                <a:solidFill>
                  <a:schemeClr val="bg1">
                    <a:lumMod val="65000"/>
                  </a:schemeClr>
                </a:solidFill>
                <a:latin typeface="+mn-ea"/>
                <a:ea typeface="+mn-ea"/>
              </a:defRPr>
            </a:lvl1pPr>
          </a:lstStyle>
          <a:p>
            <a:endParaRPr lang="zh-CN" altLang="en-US"/>
          </a:p>
        </p:txBody>
      </p:sp>
      <p:sp>
        <p:nvSpPr>
          <p:cNvPr id="6" name="灯片编号占位符 5"/>
          <p:cNvSpPr>
            <a:spLocks noGrp="1"/>
          </p:cNvSpPr>
          <p:nvPr>
            <p:ph type="sldNum" sz="quarter" idx="4"/>
            <p:custDataLst>
              <p:tags r:id="rId23"/>
            </p:custDataLst>
          </p:nvPr>
        </p:nvSpPr>
        <p:spPr>
          <a:xfrm>
            <a:off x="6457950" y="5624513"/>
            <a:ext cx="2057400" cy="273844"/>
          </a:xfrm>
          <a:prstGeom prst="rect">
            <a:avLst/>
          </a:prstGeom>
        </p:spPr>
        <p:txBody>
          <a:bodyPr vert="horz" lIns="91440" tIns="45720" rIns="91440" bIns="45720" rtlCol="0" anchor="ctr">
            <a:normAutofit/>
          </a:bodyPr>
          <a:lstStyle>
            <a:lvl1pPr algn="r">
              <a:defRPr sz="900">
                <a:solidFill>
                  <a:schemeClr val="bg1">
                    <a:lumMod val="65000"/>
                  </a:schemeClr>
                </a:solidFill>
                <a:latin typeface="+mn-ea"/>
                <a:ea typeface="+mn-ea"/>
              </a:defRPr>
            </a:lvl1pPr>
          </a:lstStyle>
          <a:p>
            <a:fld id="{20B1BF28-F930-49E4-85CE-AE60C16D92B0}" type="slidenum">
              <a:rPr lang="zh-CN" altLang="en-US" smtClean="0"/>
            </a:fld>
            <a:endParaRPr lang="zh-CN" altLang="en-US"/>
          </a:p>
        </p:txBody>
      </p:sp>
      <p:sp>
        <p:nvSpPr>
          <p:cNvPr id="7" name="KSO_TEMPLATE" hidden="1"/>
          <p:cNvSpPr/>
          <p:nvPr>
            <p:custDataLst>
              <p:tags r:id="rId24"/>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685800" rtl="0" eaLnBrk="1" latinLnBrk="0" hangingPunct="1">
        <a:lnSpc>
          <a:spcPct val="90000"/>
        </a:lnSpc>
        <a:spcBef>
          <a:spcPct val="0"/>
        </a:spcBef>
        <a:buNone/>
        <a:defRPr sz="3300" kern="1200">
          <a:solidFill>
            <a:schemeClr val="tx1"/>
          </a:solidFill>
          <a:latin typeface="+mj-ea"/>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ea"/>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27.xml"/><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58.xml"/><Relationship Id="rId3" Type="http://schemas.openxmlformats.org/officeDocument/2006/relationships/tags" Target="../tags/tag157.xml"/><Relationship Id="rId2" Type="http://schemas.openxmlformats.org/officeDocument/2006/relationships/tags" Target="../tags/tag156.xml"/><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61.xml"/><Relationship Id="rId3" Type="http://schemas.openxmlformats.org/officeDocument/2006/relationships/tags" Target="../tags/tag160.xml"/><Relationship Id="rId2" Type="http://schemas.openxmlformats.org/officeDocument/2006/relationships/tags" Target="../tags/tag159.xml"/><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64.xml"/><Relationship Id="rId3" Type="http://schemas.openxmlformats.org/officeDocument/2006/relationships/tags" Target="../tags/tag163.xml"/><Relationship Id="rId2" Type="http://schemas.openxmlformats.org/officeDocument/2006/relationships/tags" Target="../tags/tag162.xml"/><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8" Type="http://schemas.openxmlformats.org/officeDocument/2006/relationships/vmlDrawing" Target="../drawings/vmlDrawing1.vml"/><Relationship Id="rId7" Type="http://schemas.openxmlformats.org/officeDocument/2006/relationships/slideLayout" Target="../slideLayouts/slideLayout18.xml"/><Relationship Id="rId6" Type="http://schemas.openxmlformats.org/officeDocument/2006/relationships/tags" Target="../tags/tag167.xml"/><Relationship Id="rId5" Type="http://schemas.openxmlformats.org/officeDocument/2006/relationships/tags" Target="../tags/tag166.xml"/><Relationship Id="rId4" Type="http://schemas.openxmlformats.org/officeDocument/2006/relationships/image" Target="../media/image6.png"/><Relationship Id="rId3" Type="http://schemas.openxmlformats.org/officeDocument/2006/relationships/oleObject" Target="../embeddings/oleObject1.bin"/><Relationship Id="rId2" Type="http://schemas.openxmlformats.org/officeDocument/2006/relationships/tags" Target="../tags/tag165.xml"/><Relationship Id="rId1" Type="http://schemas.openxmlformats.org/officeDocument/2006/relationships/image" Target="../media/image4.jpeg"/></Relationships>
</file>

<file path=ppt/slides/_rels/slide15.xml.rels><?xml version="1.0" encoding="UTF-8" standalone="yes"?>
<Relationships xmlns="http://schemas.openxmlformats.org/package/2006/relationships"><Relationship Id="rId8" Type="http://schemas.openxmlformats.org/officeDocument/2006/relationships/vmlDrawing" Target="../drawings/vmlDrawing2.vml"/><Relationship Id="rId7" Type="http://schemas.openxmlformats.org/officeDocument/2006/relationships/slideLayout" Target="../slideLayouts/slideLayout18.xml"/><Relationship Id="rId6" Type="http://schemas.openxmlformats.org/officeDocument/2006/relationships/tags" Target="../tags/tag170.xml"/><Relationship Id="rId5" Type="http://schemas.openxmlformats.org/officeDocument/2006/relationships/tags" Target="../tags/tag169.xml"/><Relationship Id="rId4" Type="http://schemas.openxmlformats.org/officeDocument/2006/relationships/tags" Target="../tags/tag168.xml"/><Relationship Id="rId3" Type="http://schemas.openxmlformats.org/officeDocument/2006/relationships/image" Target="../media/image7.png"/><Relationship Id="rId2" Type="http://schemas.openxmlformats.org/officeDocument/2006/relationships/oleObject" Target="../embeddings/oleObject2.bin"/><Relationship Id="rId1" Type="http://schemas.openxmlformats.org/officeDocument/2006/relationships/image" Target="../media/image4.jpeg"/></Relationships>
</file>

<file path=ppt/slides/_rels/slide16.xml.rels><?xml version="1.0" encoding="UTF-8" standalone="yes"?>
<Relationships xmlns="http://schemas.openxmlformats.org/package/2006/relationships"><Relationship Id="rId8" Type="http://schemas.openxmlformats.org/officeDocument/2006/relationships/vmlDrawing" Target="../drawings/vmlDrawing3.vml"/><Relationship Id="rId7" Type="http://schemas.openxmlformats.org/officeDocument/2006/relationships/slideLayout" Target="../slideLayouts/slideLayout18.xml"/><Relationship Id="rId6" Type="http://schemas.openxmlformats.org/officeDocument/2006/relationships/tags" Target="../tags/tag173.xml"/><Relationship Id="rId5" Type="http://schemas.openxmlformats.org/officeDocument/2006/relationships/tags" Target="../tags/tag172.xml"/><Relationship Id="rId4" Type="http://schemas.openxmlformats.org/officeDocument/2006/relationships/image" Target="../media/image8.png"/><Relationship Id="rId3" Type="http://schemas.openxmlformats.org/officeDocument/2006/relationships/oleObject" Target="../embeddings/oleObject3.bin"/><Relationship Id="rId2" Type="http://schemas.openxmlformats.org/officeDocument/2006/relationships/tags" Target="../tags/tag171.xml"/><Relationship Id="rId1" Type="http://schemas.openxmlformats.org/officeDocument/2006/relationships/image" Target="../media/image4.jpeg"/></Relationships>
</file>

<file path=ppt/slides/_rels/slide17.xml.rels><?xml version="1.0" encoding="UTF-8" standalone="yes"?>
<Relationships xmlns="http://schemas.openxmlformats.org/package/2006/relationships"><Relationship Id="rId8" Type="http://schemas.openxmlformats.org/officeDocument/2006/relationships/vmlDrawing" Target="../drawings/vmlDrawing4.vml"/><Relationship Id="rId7" Type="http://schemas.openxmlformats.org/officeDocument/2006/relationships/slideLayout" Target="../slideLayouts/slideLayout18.xml"/><Relationship Id="rId6" Type="http://schemas.openxmlformats.org/officeDocument/2006/relationships/tags" Target="../tags/tag176.xml"/><Relationship Id="rId5" Type="http://schemas.openxmlformats.org/officeDocument/2006/relationships/tags" Target="../tags/tag175.xml"/><Relationship Id="rId4" Type="http://schemas.openxmlformats.org/officeDocument/2006/relationships/image" Target="../media/image9.png"/><Relationship Id="rId3" Type="http://schemas.openxmlformats.org/officeDocument/2006/relationships/oleObject" Target="../embeddings/oleObject4.bin"/><Relationship Id="rId2" Type="http://schemas.openxmlformats.org/officeDocument/2006/relationships/tags" Target="../tags/tag174.xml"/><Relationship Id="rId1" Type="http://schemas.openxmlformats.org/officeDocument/2006/relationships/image" Target="../media/image4.jpe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78.xml"/><Relationship Id="rId2" Type="http://schemas.openxmlformats.org/officeDocument/2006/relationships/tags" Target="../tags/tag177.xml"/><Relationship Id="rId1" Type="http://schemas.openxmlformats.org/officeDocument/2006/relationships/image" Target="../media/image4.jpe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80.xml"/><Relationship Id="rId2" Type="http://schemas.openxmlformats.org/officeDocument/2006/relationships/tags" Target="../tags/tag179.xml"/><Relationship Id="rId1" Type="http://schemas.openxmlformats.org/officeDocument/2006/relationships/image" Target="../media/image4.jpeg"/></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image" Target="../media/image4.jpe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81.xml"/><Relationship Id="rId2" Type="http://schemas.openxmlformats.org/officeDocument/2006/relationships/image" Target="../media/image10.png"/><Relationship Id="rId1" Type="http://schemas.openxmlformats.org/officeDocument/2006/relationships/image" Target="../media/image4.jpe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183.xml"/><Relationship Id="rId1" Type="http://schemas.openxmlformats.org/officeDocument/2006/relationships/tags" Target="../tags/tag182.xml"/></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38.xml"/><Relationship Id="rId3" Type="http://schemas.openxmlformats.org/officeDocument/2006/relationships/tags" Target="../tags/tag137.xml"/><Relationship Id="rId2" Type="http://schemas.openxmlformats.org/officeDocument/2006/relationships/tags" Target="../tags/tag136.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41.xml"/><Relationship Id="rId3" Type="http://schemas.openxmlformats.org/officeDocument/2006/relationships/tags" Target="../tags/tag140.xml"/><Relationship Id="rId2" Type="http://schemas.openxmlformats.org/officeDocument/2006/relationships/tags" Target="../tags/tag139.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43.xml"/><Relationship Id="rId2" Type="http://schemas.openxmlformats.org/officeDocument/2006/relationships/tags" Target="../tags/tag142.xml"/><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46.xml"/><Relationship Id="rId3" Type="http://schemas.openxmlformats.org/officeDocument/2006/relationships/tags" Target="../tags/tag145.xml"/><Relationship Id="rId2" Type="http://schemas.openxmlformats.org/officeDocument/2006/relationships/tags" Target="../tags/tag144.xml"/><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49.xml"/><Relationship Id="rId4" Type="http://schemas.openxmlformats.org/officeDocument/2006/relationships/tags" Target="../tags/tag148.xml"/><Relationship Id="rId3" Type="http://schemas.openxmlformats.org/officeDocument/2006/relationships/image" Target="../media/image5.png"/><Relationship Id="rId2" Type="http://schemas.openxmlformats.org/officeDocument/2006/relationships/tags" Target="../tags/tag147.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8.xml"/><Relationship Id="rId4" Type="http://schemas.openxmlformats.org/officeDocument/2006/relationships/tags" Target="../tags/tag152.xml"/><Relationship Id="rId3" Type="http://schemas.openxmlformats.org/officeDocument/2006/relationships/tags" Target="../tags/tag151.xml"/><Relationship Id="rId2" Type="http://schemas.openxmlformats.org/officeDocument/2006/relationships/tags" Target="../tags/tag150.xml"/><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9144635" cy="6227445"/>
          </a:xfrm>
          <a:prstGeom prst="rect">
            <a:avLst/>
          </a:prstGeom>
        </p:spPr>
      </p:pic>
      <p:sp>
        <p:nvSpPr>
          <p:cNvPr id="8" name="矩形 7"/>
          <p:cNvSpPr/>
          <p:nvPr/>
        </p:nvSpPr>
        <p:spPr>
          <a:xfrm>
            <a:off x="0" y="1766570"/>
            <a:ext cx="9144635" cy="2838450"/>
          </a:xfrm>
          <a:prstGeom prst="rect">
            <a:avLst/>
          </a:prstGeom>
          <a:solidFill>
            <a:schemeClr val="bg1">
              <a:lumMod val="95000"/>
              <a:alpha val="80000"/>
            </a:schemeClr>
          </a:solidFill>
          <a:ln>
            <a:noFill/>
          </a:ln>
          <a:effectLst>
            <a:glow rad="139700">
              <a:schemeClr val="bg1">
                <a:lumMod val="50000"/>
                <a:alpha val="40000"/>
              </a:schemeClr>
            </a:glow>
            <a:outerShdw blurRad="152400" dist="165100" dir="2700000" algn="tl" rotWithShape="0">
              <a:schemeClr val="bg1">
                <a:lumMod val="85000"/>
                <a:alpha val="27000"/>
              </a:schemeClr>
            </a:outerShdw>
          </a:effec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7" name="矩形 6"/>
          <p:cNvSpPr/>
          <p:nvPr/>
        </p:nvSpPr>
        <p:spPr>
          <a:xfrm>
            <a:off x="0" y="1978660"/>
            <a:ext cx="9144635" cy="2395220"/>
          </a:xfrm>
          <a:prstGeom prst="rect">
            <a:avLst/>
          </a:prstGeom>
          <a:solidFill>
            <a:srgbClr val="008ABD"/>
          </a:solidFill>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五边形 1"/>
          <p:cNvSpPr/>
          <p:nvPr/>
        </p:nvSpPr>
        <p:spPr>
          <a:xfrm>
            <a:off x="0" y="289560"/>
            <a:ext cx="544195" cy="284480"/>
          </a:xfrm>
          <a:prstGeom prst="homePlate">
            <a:avLst/>
          </a:prstGeom>
          <a:solidFill>
            <a:srgbClr val="008ABD"/>
          </a:solidFill>
        </p:spPr>
        <p:style>
          <a:lnRef idx="0">
            <a:srgbClr val="FFFFFF"/>
          </a:lnRef>
          <a:fillRef idx="1">
            <a:schemeClr val="accent1"/>
          </a:fillRef>
          <a:effectRef idx="0">
            <a:srgbClr val="FFFFFF"/>
          </a:effectRef>
          <a:fontRef idx="minor">
            <a:schemeClr val="lt1"/>
          </a:fontRef>
        </p:style>
        <p:txBody>
          <a:bodyPr/>
          <a:lstStyle/>
          <a:p>
            <a:endParaRPr lang="zh-CN" altLang="en-US"/>
          </a:p>
        </p:txBody>
      </p:sp>
      <p:sp>
        <p:nvSpPr>
          <p:cNvPr id="3" name="文本框 2"/>
          <p:cNvSpPr txBox="1"/>
          <p:nvPr/>
        </p:nvSpPr>
        <p:spPr>
          <a:xfrm>
            <a:off x="554355" y="180975"/>
            <a:ext cx="1650365" cy="521970"/>
          </a:xfrm>
          <a:prstGeom prst="rect">
            <a:avLst/>
          </a:prstGeom>
          <a:noFill/>
        </p:spPr>
        <p:txBody>
          <a:bodyPr wrap="square" rtlCol="0">
            <a:spAutoFit/>
          </a:bodyPr>
          <a:lstStyle/>
          <a:p>
            <a:r>
              <a:rPr lang="zh-CN" altLang="en-US" sz="2800">
                <a:ln w="9525">
                  <a:solidFill>
                    <a:sysClr val="windowText" lastClr="000000"/>
                  </a:solidFill>
                  <a:prstDash val="solid"/>
                </a:ln>
                <a:solidFill>
                  <a:schemeClr val="tx1">
                    <a:lumMod val="95000"/>
                    <a:lumOff val="5000"/>
                  </a:schemeClr>
                </a:solidFill>
                <a:effectLst>
                  <a:outerShdw blurRad="12700" dist="38100" dir="2700000" algn="tl" rotWithShape="0">
                    <a:schemeClr val="bg1">
                      <a:lumMod val="50000"/>
                    </a:schemeClr>
                  </a:outerShdw>
                </a:effectLst>
              </a:rPr>
              <a:t>电工</a:t>
            </a:r>
            <a:r>
              <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rPr>
              <a:t>技术</a:t>
            </a:r>
            <a:endPar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endParaRPr>
          </a:p>
        </p:txBody>
      </p:sp>
      <p:pic>
        <p:nvPicPr>
          <p:cNvPr id="10" name="图片 9"/>
          <p:cNvPicPr>
            <a:picLocks noChangeAspect="1"/>
          </p:cNvPicPr>
          <p:nvPr/>
        </p:nvPicPr>
        <p:blipFill>
          <a:blip r:embed="rId2"/>
          <a:stretch>
            <a:fillRect/>
          </a:stretch>
        </p:blipFill>
        <p:spPr>
          <a:xfrm>
            <a:off x="5334948" y="6280004"/>
            <a:ext cx="3759129" cy="530403"/>
          </a:xfrm>
          <a:prstGeom prst="rect">
            <a:avLst/>
          </a:prstGeom>
        </p:spPr>
      </p:pic>
      <p:sp>
        <p:nvSpPr>
          <p:cNvPr id="6" name="Rectangle 3"/>
          <p:cNvSpPr>
            <a:spLocks noGrp="1"/>
          </p:cNvSpPr>
          <p:nvPr>
            <p:custDataLst>
              <p:tags r:id="rId3"/>
            </p:custDataLst>
          </p:nvPr>
        </p:nvSpPr>
        <p:spPr>
          <a:xfrm>
            <a:off x="1638935" y="2237105"/>
            <a:ext cx="6287770" cy="697230"/>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cs typeface="+mn-cs"/>
              </a:rPr>
              <a:t>模块七　</a:t>
            </a:r>
            <a:r>
              <a:rPr lang="en-US" altLang="zh-CN" sz="4000" b="1" dirty="0">
                <a:solidFill>
                  <a:schemeClr val="bg1"/>
                </a:solidFill>
                <a:latin typeface="微软雅黑" panose="020B0503020204020204" pitchFamily="34" charset="-122"/>
                <a:ea typeface="微软雅黑" panose="020B0503020204020204" pitchFamily="34" charset="-122"/>
                <a:cs typeface="+mn-cs"/>
              </a:rPr>
              <a:t>         </a:t>
            </a:r>
            <a:endParaRPr lang="en-US" altLang="zh-CN" sz="4000" b="1" dirty="0">
              <a:solidFill>
                <a:schemeClr val="bg1"/>
              </a:solidFill>
              <a:latin typeface="微软雅黑" panose="020B0503020204020204" pitchFamily="34" charset="-122"/>
              <a:ea typeface="微软雅黑" panose="020B0503020204020204" pitchFamily="34" charset="-122"/>
              <a:cs typeface="+mn-cs"/>
            </a:endParaRPr>
          </a:p>
        </p:txBody>
      </p:sp>
      <p:sp>
        <p:nvSpPr>
          <p:cNvPr id="9" name="文本框 8"/>
          <p:cNvSpPr txBox="1"/>
          <p:nvPr/>
        </p:nvSpPr>
        <p:spPr>
          <a:xfrm>
            <a:off x="558800" y="2934335"/>
            <a:ext cx="8586470" cy="706755"/>
          </a:xfrm>
          <a:prstGeom prst="rect">
            <a:avLst/>
          </a:prstGeom>
          <a:noFill/>
        </p:spPr>
        <p:txBody>
          <a:bodyPr wrap="square" rtlCol="0">
            <a:spAutoFit/>
          </a:body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sym typeface="+mn-ea"/>
              </a:rPr>
              <a:t>电工仪表的测量与维护</a:t>
            </a:r>
            <a:endParaRPr lang="zh-CN" altLang="en-US" sz="4000" b="1" dirty="0">
              <a:solidFill>
                <a:schemeClr val="bg1"/>
              </a:solidFill>
              <a:latin typeface="微软雅黑" panose="020B0503020204020204" pitchFamily="34" charset="-122"/>
              <a:ea typeface="微软雅黑" panose="020B0503020204020204" pitchFamily="34" charset="-122"/>
              <a:sym typeface="+mn-ea"/>
            </a:endParaRPr>
          </a:p>
        </p:txBody>
      </p:sp>
      <p:sp>
        <p:nvSpPr>
          <p:cNvPr id="11" name="文本框 10"/>
          <p:cNvSpPr txBox="1"/>
          <p:nvPr/>
        </p:nvSpPr>
        <p:spPr>
          <a:xfrm>
            <a:off x="2200910" y="3577590"/>
            <a:ext cx="5447665" cy="460375"/>
          </a:xfrm>
          <a:prstGeom prst="rect">
            <a:avLst/>
          </a:prstGeom>
          <a:noFill/>
        </p:spPr>
        <p:txBody>
          <a:bodyPr wrap="square" rtlCol="0">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sym typeface="+mn-ea"/>
              </a:rPr>
              <a:t>单元</a:t>
            </a:r>
            <a:r>
              <a:rPr lang="en-US" altLang="zh-CN" sz="2400" b="1" dirty="0">
                <a:solidFill>
                  <a:schemeClr val="bg1"/>
                </a:solidFill>
                <a:latin typeface="微软雅黑" panose="020B0503020204020204" pitchFamily="34" charset="-122"/>
                <a:ea typeface="微软雅黑" panose="020B0503020204020204" pitchFamily="34" charset="-122"/>
                <a:sym typeface="+mn-ea"/>
              </a:rPr>
              <a:t>6   </a:t>
            </a:r>
            <a:r>
              <a:rPr lang="zh-CN" altLang="en-US" sz="2400" b="1" dirty="0">
                <a:solidFill>
                  <a:schemeClr val="bg1"/>
                </a:solidFill>
                <a:latin typeface="微软雅黑" panose="020B0503020204020204" pitchFamily="34" charset="-122"/>
                <a:ea typeface="微软雅黑" panose="020B0503020204020204" pitchFamily="34" charset="-122"/>
                <a:sym typeface="+mn-ea"/>
              </a:rPr>
              <a:t>电能的测量</a:t>
            </a:r>
            <a:endParaRPr lang="zh-CN" altLang="en-US" sz="2400" b="1" dirty="0">
              <a:solidFill>
                <a:schemeClr val="bg1"/>
              </a:solidFill>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68313" y="1674813"/>
            <a:ext cx="8207375" cy="4684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marL="514350" indent="-514350" algn="l">
              <a:buAutoNum type="arabicPeriod"/>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电度表的选择与计量</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）电能表的选择</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►根据具体任务选择仪表的类型。单相用电时选择单相电能表，三形用电时选择三相四线制的电能表或</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个单相电能表。成套的配电设备可采用三相三线制的电能表。</a:t>
            </a:r>
            <a:endPar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►根据负载的最大电流、额定电压以及测量值需要达到的准确度，选择电能表的型号。</a:t>
            </a:r>
            <a:endPar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►当电路没有接人负载时，铝盘不转</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当电能表的电流线路中无电流，但电压线路上有额定电压时，铝盘转动应不超过允许值。</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3"/>
            </p:custDataLst>
          </p:nvPr>
        </p:nvSpPr>
        <p:spPr bwMode="auto">
          <a:xfrm>
            <a:off x="291465" y="1252538"/>
            <a:ext cx="8229600" cy="403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800" b="1" dirty="0">
                <a:latin typeface="黑体" panose="02010609060101010101" pitchFamily="49" charset="-122"/>
                <a:ea typeface="黑体" panose="02010609060101010101" pitchFamily="49" charset="-122"/>
                <a:cs typeface="黑体" panose="02010609060101010101" pitchFamily="49" charset="-122"/>
              </a:rPr>
              <a:t>二、</a:t>
            </a:r>
            <a:r>
              <a:rPr lang="en-US" altLang="zh-CN" sz="2800" b="1" dirty="0">
                <a:latin typeface="黑体" panose="02010609060101010101" pitchFamily="49" charset="-122"/>
                <a:ea typeface="黑体" panose="02010609060101010101" pitchFamily="49" charset="-122"/>
                <a:cs typeface="黑体" panose="02010609060101010101" pitchFamily="49" charset="-122"/>
              </a:rPr>
              <a:t> </a:t>
            </a:r>
            <a:r>
              <a:rPr lang="zh-CN" altLang="en-US" sz="2800" b="1" dirty="0">
                <a:latin typeface="黑体" panose="02010609060101010101" pitchFamily="49" charset="-122"/>
                <a:ea typeface="黑体" panose="02010609060101010101" pitchFamily="49" charset="-122"/>
                <a:cs typeface="黑体" panose="02010609060101010101" pitchFamily="49" charset="-122"/>
              </a:rPr>
              <a:t>电能表的使用 </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grpSp>
        <p:nvGrpSpPr>
          <p:cNvPr id="3" name="组合 2"/>
          <p:cNvGrpSpPr/>
          <p:nvPr/>
        </p:nvGrpSpPr>
        <p:grpSpPr>
          <a:xfrm>
            <a:off x="64135" y="361315"/>
            <a:ext cx="9086215" cy="523240"/>
            <a:chOff x="101" y="569"/>
            <a:chExt cx="14309" cy="824"/>
          </a:xfrm>
        </p:grpSpPr>
        <p:sp>
          <p:nvSpPr>
            <p:cNvPr id="21" name="文本框 20"/>
            <p:cNvSpPr txBox="1"/>
            <p:nvPr/>
          </p:nvSpPr>
          <p:spPr>
            <a:xfrm>
              <a:off x="101"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单元7.6  电能的测量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682942" y="1636399"/>
            <a:ext cx="8207375" cy="4394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r>
              <a:rPr lang="en-US"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1</a:t>
            </a:r>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电度表</a:t>
            </a:r>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的选择与计量</a:t>
            </a:r>
            <a:endPar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en-US"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）电能表的倍数与计算</a:t>
            </a:r>
            <a:endPar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电能表的倍率一般分两种</a:t>
            </a:r>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一种是</a:t>
            </a:r>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由电能表结构决定的倍率，称电能表本身的倍率。它等于电能表的齿轮比。如电能表只有一位小数</a:t>
            </a:r>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其齿转比及常数均为</a:t>
            </a:r>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2500r,</a:t>
            </a:r>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其倍数实为</a:t>
            </a:r>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，则使用时将两次抄表电度数相减，即为实际用电量。</a:t>
            </a:r>
            <a:r>
              <a:rPr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另一种是</a:t>
            </a:r>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当电能表经互感器接入时</a:t>
            </a:r>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其读数还要乘电流和电压互感器的变比，则有：</a:t>
            </a:r>
            <a:endPar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电度表倍率＝</a:t>
            </a:r>
            <a:r>
              <a:rPr lang="en-US"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TV</a:t>
            </a:r>
            <a:r>
              <a:rPr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变比</a:t>
            </a:r>
            <a:r>
              <a:rPr lang="en-US"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×TA</a:t>
            </a:r>
            <a:r>
              <a:rPr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变比</a:t>
            </a:r>
            <a:r>
              <a:rPr lang="en-US"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电度表本身</a:t>
            </a: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倍率</a:t>
            </a:r>
            <a:endParaRPr lang="en-US" altLang="zh-CN" sz="2800" b="1" dirty="0">
              <a:solidFill>
                <a:schemeClr val="dk1">
                  <a:tint val="75000"/>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3" name="Rectangle 2"/>
          <p:cNvSpPr txBox="1">
            <a:spLocks noChangeArrowheads="1"/>
          </p:cNvSpPr>
          <p:nvPr>
            <p:custDataLst>
              <p:tags r:id="rId3"/>
            </p:custDataLst>
          </p:nvPr>
        </p:nvSpPr>
        <p:spPr bwMode="auto">
          <a:xfrm>
            <a:off x="446088" y="1232539"/>
            <a:ext cx="8229600" cy="403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800" b="1" dirty="0">
                <a:latin typeface="黑体" panose="02010609060101010101" pitchFamily="49" charset="-122"/>
                <a:ea typeface="黑体" panose="02010609060101010101" pitchFamily="49" charset="-122"/>
                <a:cs typeface="黑体" panose="02010609060101010101" pitchFamily="49" charset="-122"/>
              </a:rPr>
              <a:t>二、</a:t>
            </a:r>
            <a:r>
              <a:rPr lang="en-US" altLang="zh-CN" sz="2800" b="1" dirty="0">
                <a:latin typeface="黑体" panose="02010609060101010101" pitchFamily="49" charset="-122"/>
                <a:ea typeface="黑体" panose="02010609060101010101" pitchFamily="49" charset="-122"/>
                <a:cs typeface="黑体" panose="02010609060101010101" pitchFamily="49" charset="-122"/>
              </a:rPr>
              <a:t> </a:t>
            </a:r>
            <a:r>
              <a:rPr lang="zh-CN" altLang="en-US" sz="2800" b="1" dirty="0">
                <a:latin typeface="黑体" panose="02010609060101010101" pitchFamily="49" charset="-122"/>
                <a:ea typeface="黑体" panose="02010609060101010101" pitchFamily="49" charset="-122"/>
                <a:cs typeface="黑体" panose="02010609060101010101" pitchFamily="49" charset="-122"/>
              </a:rPr>
              <a:t>电能表的使用 </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grpSp>
        <p:nvGrpSpPr>
          <p:cNvPr id="6" name="组合 5"/>
          <p:cNvGrpSpPr/>
          <p:nvPr/>
        </p:nvGrpSpPr>
        <p:grpSpPr>
          <a:xfrm>
            <a:off x="64135" y="361315"/>
            <a:ext cx="9086215" cy="523240"/>
            <a:chOff x="101" y="569"/>
            <a:chExt cx="14309" cy="824"/>
          </a:xfrm>
        </p:grpSpPr>
        <p:sp>
          <p:nvSpPr>
            <p:cNvPr id="21" name="文本框 20"/>
            <p:cNvSpPr txBox="1"/>
            <p:nvPr/>
          </p:nvSpPr>
          <p:spPr>
            <a:xfrm>
              <a:off x="101"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单元7.6  电能的测量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914399" y="1894004"/>
            <a:ext cx="7606666" cy="3624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电度表计量方法</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根据</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全国供用电规划</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与国家电价分类的规定</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用电户应分别安装电能表，以便每月计算电费。高压供电用户，原则上在高压测量电能计费，如果在低压测量电能时，则电费计算应包括变压器的钢、铁损耗在内。计费电能表的安装、移动</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用户不得擅自进行。</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3"/>
            </p:custDataLst>
          </p:nvPr>
        </p:nvSpPr>
        <p:spPr bwMode="auto">
          <a:xfrm>
            <a:off x="602933" y="1275946"/>
            <a:ext cx="8229600" cy="403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800" dirty="0">
                <a:latin typeface="黑体" panose="02010609060101010101" pitchFamily="49" charset="-122"/>
                <a:ea typeface="黑体" panose="02010609060101010101" pitchFamily="49" charset="-122"/>
                <a:cs typeface="黑体" panose="02010609060101010101" pitchFamily="49" charset="-122"/>
              </a:rPr>
              <a:t>二、</a:t>
            </a:r>
            <a:r>
              <a:rPr lang="en-US" altLang="zh-CN" sz="2800" dirty="0">
                <a:latin typeface="黑体" panose="02010609060101010101" pitchFamily="49" charset="-122"/>
                <a:ea typeface="黑体" panose="02010609060101010101" pitchFamily="49" charset="-122"/>
                <a:cs typeface="黑体" panose="02010609060101010101" pitchFamily="49" charset="-122"/>
              </a:rPr>
              <a:t> </a:t>
            </a:r>
            <a:r>
              <a:rPr lang="zh-CN" altLang="en-US" sz="2800" dirty="0">
                <a:latin typeface="黑体" panose="02010609060101010101" pitchFamily="49" charset="-122"/>
                <a:ea typeface="黑体" panose="02010609060101010101" pitchFamily="49" charset="-122"/>
                <a:cs typeface="黑体" panose="02010609060101010101" pitchFamily="49" charset="-122"/>
              </a:rPr>
              <a:t>电能表的使用 </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3" name="组合 2"/>
          <p:cNvGrpSpPr/>
          <p:nvPr/>
        </p:nvGrpSpPr>
        <p:grpSpPr>
          <a:xfrm>
            <a:off x="64135" y="361315"/>
            <a:ext cx="9086215" cy="523240"/>
            <a:chOff x="101" y="569"/>
            <a:chExt cx="14309" cy="824"/>
          </a:xfrm>
        </p:grpSpPr>
        <p:sp>
          <p:nvSpPr>
            <p:cNvPr id="21" name="文本框 20"/>
            <p:cNvSpPr txBox="1"/>
            <p:nvPr/>
          </p:nvSpPr>
          <p:spPr>
            <a:xfrm>
              <a:off x="101"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单元7.6  电能的测量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682942" y="1881766"/>
            <a:ext cx="8207375" cy="3784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3. </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电度表的接线</a:t>
            </a:r>
            <a:endPar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单相电能表的接线。</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三相三线制电路中电能表的接线。</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低压三相四线制电路中电能表的接线。</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(4)</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三相无功电能表的接线。</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3"/>
            </p:custDataLst>
          </p:nvPr>
        </p:nvSpPr>
        <p:spPr bwMode="auto">
          <a:xfrm>
            <a:off x="478501" y="1302212"/>
            <a:ext cx="8229600" cy="403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800" b="1" dirty="0">
                <a:latin typeface="黑体" panose="02010609060101010101" pitchFamily="49" charset="-122"/>
                <a:ea typeface="黑体" panose="02010609060101010101" pitchFamily="49" charset="-122"/>
                <a:cs typeface="黑体" panose="02010609060101010101" pitchFamily="49" charset="-122"/>
              </a:rPr>
              <a:t>二、</a:t>
            </a:r>
            <a:r>
              <a:rPr lang="en-US" altLang="zh-CN" sz="2800" b="1" dirty="0">
                <a:latin typeface="黑体" panose="02010609060101010101" pitchFamily="49" charset="-122"/>
                <a:ea typeface="黑体" panose="02010609060101010101" pitchFamily="49" charset="-122"/>
                <a:cs typeface="黑体" panose="02010609060101010101" pitchFamily="49" charset="-122"/>
              </a:rPr>
              <a:t> </a:t>
            </a:r>
            <a:r>
              <a:rPr lang="zh-CN" altLang="en-US" sz="2800" b="1" dirty="0">
                <a:latin typeface="黑体" panose="02010609060101010101" pitchFamily="49" charset="-122"/>
                <a:ea typeface="黑体" panose="02010609060101010101" pitchFamily="49" charset="-122"/>
                <a:cs typeface="黑体" panose="02010609060101010101" pitchFamily="49" charset="-122"/>
              </a:rPr>
              <a:t>电能表的使用 </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grpSp>
        <p:nvGrpSpPr>
          <p:cNvPr id="3" name="组合 2"/>
          <p:cNvGrpSpPr/>
          <p:nvPr/>
        </p:nvGrpSpPr>
        <p:grpSpPr>
          <a:xfrm>
            <a:off x="64135" y="361315"/>
            <a:ext cx="9086215" cy="523240"/>
            <a:chOff x="101" y="569"/>
            <a:chExt cx="14309" cy="824"/>
          </a:xfrm>
        </p:grpSpPr>
        <p:sp>
          <p:nvSpPr>
            <p:cNvPr id="21" name="文本框 20"/>
            <p:cNvSpPr txBox="1"/>
            <p:nvPr/>
          </p:nvSpPr>
          <p:spPr>
            <a:xfrm>
              <a:off x="101"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单元7.6   电能的测量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3" name="矩形 2"/>
          <p:cNvSpPr/>
          <p:nvPr>
            <p:custDataLst>
              <p:tags r:id="rId2"/>
            </p:custDataLst>
          </p:nvPr>
        </p:nvSpPr>
        <p:spPr>
          <a:xfrm>
            <a:off x="863600" y="1580525"/>
            <a:ext cx="4155305" cy="954107"/>
          </a:xfrm>
          <a:prstGeom prst="rect">
            <a:avLst/>
          </a:prstGeom>
        </p:spPr>
        <p:txBody>
          <a:bodyPr wrap="none">
            <a:spAutoFit/>
          </a:bodyPr>
          <a:lstStyle/>
          <a:p>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3. </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电度表的接线</a:t>
            </a:r>
            <a:endPar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 </a:t>
            </a:r>
            <a:r>
              <a:rPr lang="zh-CN"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单相电度表的接线。</a:t>
            </a:r>
            <a:endParaRPr lang="zh-CN"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7" name="对象 6"/>
          <p:cNvGraphicFramePr>
            <a:graphicFrameLocks noChangeAspect="1"/>
          </p:cNvGraphicFramePr>
          <p:nvPr/>
        </p:nvGraphicFramePr>
        <p:xfrm>
          <a:off x="1307413" y="2860455"/>
          <a:ext cx="5971592" cy="3703899"/>
        </p:xfrm>
        <a:graphic>
          <a:graphicData uri="http://schemas.openxmlformats.org/presentationml/2006/ole">
            <mc:AlternateContent xmlns:mc="http://schemas.openxmlformats.org/markup-compatibility/2006">
              <mc:Choice xmlns:v="urn:schemas-microsoft-com:vml" Requires="v">
                <p:oleObj spid="_x0000_s2074" name="BMP 图像" r:id="rId3" imgW="1805940" imgH="1120140" progId="Paint.Picture">
                  <p:embed/>
                </p:oleObj>
              </mc:Choice>
              <mc:Fallback>
                <p:oleObj name="BMP 图像" r:id="rId3" imgW="1805940" imgH="1120140" progId="Paint.Picture">
                  <p:embed/>
                  <p:pic>
                    <p:nvPicPr>
                      <p:cNvPr id="0" name="Object 1"/>
                      <p:cNvPicPr>
                        <a:picLocks noChangeAspect="1" noChangeArrowheads="1"/>
                      </p:cNvPicPr>
                      <p:nvPr/>
                    </p:nvPicPr>
                    <p:blipFill>
                      <a:blip r:embed="rId4"/>
                      <a:srcRect/>
                      <a:stretch>
                        <a:fillRect/>
                      </a:stretch>
                    </p:blipFill>
                    <p:spPr bwMode="auto">
                      <a:xfrm>
                        <a:off x="1307413" y="2860455"/>
                        <a:ext cx="5971592" cy="3703899"/>
                      </a:xfrm>
                      <a:prstGeom prst="rect">
                        <a:avLst/>
                      </a:prstGeom>
                      <a:noFill/>
                    </p:spPr>
                  </p:pic>
                </p:oleObj>
              </mc:Fallback>
            </mc:AlternateContent>
          </a:graphicData>
        </a:graphic>
      </p:graphicFrame>
      <p:sp>
        <p:nvSpPr>
          <p:cNvPr id="2" name="Rectangle 2"/>
          <p:cNvSpPr txBox="1">
            <a:spLocks noChangeArrowheads="1"/>
          </p:cNvSpPr>
          <p:nvPr>
            <p:custDataLst>
              <p:tags r:id="rId5"/>
            </p:custDataLst>
          </p:nvPr>
        </p:nvSpPr>
        <p:spPr bwMode="auto">
          <a:xfrm>
            <a:off x="671830" y="1158250"/>
            <a:ext cx="8229600" cy="403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800" dirty="0">
                <a:latin typeface="黑体" panose="02010609060101010101" pitchFamily="49" charset="-122"/>
                <a:ea typeface="黑体" panose="02010609060101010101" pitchFamily="49" charset="-122"/>
                <a:cs typeface="黑体" panose="02010609060101010101" pitchFamily="49" charset="-122"/>
              </a:rPr>
              <a:t>二、</a:t>
            </a:r>
            <a:r>
              <a:rPr lang="en-US" altLang="zh-CN" sz="2800" dirty="0">
                <a:latin typeface="黑体" panose="02010609060101010101" pitchFamily="49" charset="-122"/>
                <a:ea typeface="黑体" panose="02010609060101010101" pitchFamily="49" charset="-122"/>
                <a:cs typeface="黑体" panose="02010609060101010101" pitchFamily="49" charset="-122"/>
              </a:rPr>
              <a:t> </a:t>
            </a:r>
            <a:r>
              <a:rPr lang="zh-CN" altLang="en-US" sz="2800" dirty="0">
                <a:latin typeface="黑体" panose="02010609060101010101" pitchFamily="49" charset="-122"/>
                <a:ea typeface="黑体" panose="02010609060101010101" pitchFamily="49" charset="-122"/>
                <a:cs typeface="黑体" panose="02010609060101010101" pitchFamily="49" charset="-122"/>
              </a:rPr>
              <a:t>电能表的使用 </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5" name="组合 4"/>
          <p:cNvGrpSpPr/>
          <p:nvPr/>
        </p:nvGrpSpPr>
        <p:grpSpPr>
          <a:xfrm>
            <a:off x="64135" y="361315"/>
            <a:ext cx="9086215" cy="523240"/>
            <a:chOff x="101" y="569"/>
            <a:chExt cx="14309" cy="824"/>
          </a:xfrm>
        </p:grpSpPr>
        <p:sp>
          <p:nvSpPr>
            <p:cNvPr id="21" name="文本框 20"/>
            <p:cNvSpPr txBox="1"/>
            <p:nvPr/>
          </p:nvSpPr>
          <p:spPr>
            <a:xfrm>
              <a:off x="101"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单元7.6   电能的测量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6"/>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aphicFrame>
        <p:nvGraphicFramePr>
          <p:cNvPr id="5" name="Object 16"/>
          <p:cNvGraphicFramePr>
            <a:graphicFrameLocks noChangeAspect="1"/>
          </p:cNvGraphicFramePr>
          <p:nvPr/>
        </p:nvGraphicFramePr>
        <p:xfrm>
          <a:off x="1949854" y="2400888"/>
          <a:ext cx="5180792" cy="3918080"/>
        </p:xfrm>
        <a:graphic>
          <a:graphicData uri="http://schemas.openxmlformats.org/presentationml/2006/ole">
            <mc:AlternateContent xmlns:mc="http://schemas.openxmlformats.org/markup-compatibility/2006">
              <mc:Choice xmlns:v="urn:schemas-microsoft-com:vml" Requires="v">
                <p:oleObj spid="_x0000_s3096" name="位图图像" r:id="rId2" imgW="5000625" imgH="3781425" progId="Paint.Picture">
                  <p:embed/>
                </p:oleObj>
              </mc:Choice>
              <mc:Fallback>
                <p:oleObj name="位图图像" r:id="rId2" imgW="5000625" imgH="3781425" progId="Paint.Picture">
                  <p:embed/>
                  <p:pic>
                    <p:nvPicPr>
                      <p:cNvPr id="0" name="图片 3077"/>
                      <p:cNvPicPr>
                        <a:picLocks noChangeAspect="1" noChangeArrowheads="1"/>
                      </p:cNvPicPr>
                      <p:nvPr/>
                    </p:nvPicPr>
                    <p:blipFill>
                      <a:blip r:embed="rId3"/>
                      <a:srcRect/>
                      <a:stretch>
                        <a:fillRect/>
                      </a:stretch>
                    </p:blipFill>
                    <p:spPr bwMode="auto">
                      <a:xfrm>
                        <a:off x="1949854" y="2400888"/>
                        <a:ext cx="5180792" cy="3918080"/>
                      </a:xfrm>
                      <a:prstGeom prst="rect">
                        <a:avLst/>
                      </a:prstGeom>
                      <a:noFill/>
                    </p:spPr>
                  </p:pic>
                </p:oleObj>
              </mc:Fallback>
            </mc:AlternateContent>
          </a:graphicData>
        </a:graphic>
      </p:graphicFrame>
      <p:sp>
        <p:nvSpPr>
          <p:cNvPr id="3" name="矩形 2"/>
          <p:cNvSpPr/>
          <p:nvPr>
            <p:custDataLst>
              <p:tags r:id="rId4"/>
            </p:custDataLst>
          </p:nvPr>
        </p:nvSpPr>
        <p:spPr>
          <a:xfrm>
            <a:off x="1053061" y="1682353"/>
            <a:ext cx="6077585" cy="521970"/>
          </a:xfrm>
          <a:prstGeom prst="rect">
            <a:avLst/>
          </a:prstGeom>
        </p:spPr>
        <p:txBody>
          <a:bodyPr wrap="none">
            <a:spAutoFit/>
          </a:bodyPr>
          <a:lstStyle/>
          <a:p>
            <a:r>
              <a:rPr lang="zh-CN"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a:t>
            </a:r>
            <a:r>
              <a:rPr lang="zh-CN"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）三相三线制电路中电度表的接线</a:t>
            </a:r>
            <a:endParaRPr lang="zh-CN"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5"/>
            </p:custDataLst>
          </p:nvPr>
        </p:nvSpPr>
        <p:spPr bwMode="auto">
          <a:xfrm>
            <a:off x="1053061" y="1097915"/>
            <a:ext cx="7187565" cy="403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3. </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电度表的接线</a:t>
            </a:r>
            <a:endPar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6" name="组合 5"/>
          <p:cNvGrpSpPr/>
          <p:nvPr/>
        </p:nvGrpSpPr>
        <p:grpSpPr>
          <a:xfrm>
            <a:off x="64135" y="361315"/>
            <a:ext cx="9086215" cy="523240"/>
            <a:chOff x="101" y="569"/>
            <a:chExt cx="14309" cy="824"/>
          </a:xfrm>
        </p:grpSpPr>
        <p:sp>
          <p:nvSpPr>
            <p:cNvPr id="21" name="文本框 20"/>
            <p:cNvSpPr txBox="1"/>
            <p:nvPr/>
          </p:nvSpPr>
          <p:spPr>
            <a:xfrm>
              <a:off x="101"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单元7.6   电能的测量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6"/>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3" name="矩形 2"/>
          <p:cNvSpPr/>
          <p:nvPr>
            <p:custDataLst>
              <p:tags r:id="rId2"/>
            </p:custDataLst>
          </p:nvPr>
        </p:nvSpPr>
        <p:spPr>
          <a:xfrm>
            <a:off x="756849" y="1636633"/>
            <a:ext cx="6395085" cy="521970"/>
          </a:xfrm>
          <a:prstGeom prst="rect">
            <a:avLst/>
          </a:prstGeom>
        </p:spPr>
        <p:txBody>
          <a:bodyPr wrap="none">
            <a:spAutoFit/>
          </a:bodyPr>
          <a:lstStyle/>
          <a:p>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(3) </a:t>
            </a:r>
            <a:r>
              <a:rPr lang="zh-CN"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低压三相四线制电路中电度表的接线</a:t>
            </a:r>
            <a:endParaRPr lang="zh-CN"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7" name="对象 6"/>
          <p:cNvGraphicFramePr>
            <a:graphicFrameLocks noChangeAspect="1"/>
          </p:cNvGraphicFramePr>
          <p:nvPr/>
        </p:nvGraphicFramePr>
        <p:xfrm>
          <a:off x="756849" y="2250963"/>
          <a:ext cx="7260855" cy="3400918"/>
        </p:xfrm>
        <a:graphic>
          <a:graphicData uri="http://schemas.openxmlformats.org/presentationml/2006/ole">
            <mc:AlternateContent xmlns:mc="http://schemas.openxmlformats.org/markup-compatibility/2006">
              <mc:Choice xmlns:v="urn:schemas-microsoft-com:vml" Requires="v">
                <p:oleObj spid="_x0000_s1067" name="BMP 图像" r:id="rId3" imgW="1591310" imgH="745490" progId="Paint.Picture">
                  <p:embed/>
                </p:oleObj>
              </mc:Choice>
              <mc:Fallback>
                <p:oleObj name="BMP 图像" r:id="rId3" imgW="1591310" imgH="745490" progId="Paint.Picture">
                  <p:embed/>
                  <p:pic>
                    <p:nvPicPr>
                      <p:cNvPr id="0" name="Object 16"/>
                      <p:cNvPicPr>
                        <a:picLocks noChangeAspect="1" noChangeArrowheads="1"/>
                      </p:cNvPicPr>
                      <p:nvPr/>
                    </p:nvPicPr>
                    <p:blipFill>
                      <a:blip r:embed="rId4"/>
                      <a:srcRect/>
                      <a:stretch>
                        <a:fillRect/>
                      </a:stretch>
                    </p:blipFill>
                    <p:spPr bwMode="auto">
                      <a:xfrm>
                        <a:off x="756849" y="2250963"/>
                        <a:ext cx="7260855" cy="3400918"/>
                      </a:xfrm>
                      <a:prstGeom prst="rect">
                        <a:avLst/>
                      </a:prstGeom>
                      <a:noFill/>
                    </p:spPr>
                  </p:pic>
                </p:oleObj>
              </mc:Fallback>
            </mc:AlternateContent>
          </a:graphicData>
        </a:graphic>
      </p:graphicFrame>
      <p:sp>
        <p:nvSpPr>
          <p:cNvPr id="2" name="Rectangle 2"/>
          <p:cNvSpPr txBox="1">
            <a:spLocks noChangeArrowheads="1"/>
          </p:cNvSpPr>
          <p:nvPr>
            <p:custDataLst>
              <p:tags r:id="rId5"/>
            </p:custDataLst>
          </p:nvPr>
        </p:nvSpPr>
        <p:spPr bwMode="auto">
          <a:xfrm>
            <a:off x="671830" y="1109980"/>
            <a:ext cx="8229600" cy="403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en-US" altLang="zh-CN" sz="2800" b="1" dirty="0">
                <a:latin typeface="黑体" panose="02010609060101010101" pitchFamily="49" charset="-122"/>
                <a:ea typeface="黑体" panose="02010609060101010101" pitchFamily="49" charset="-122"/>
                <a:cs typeface="黑体" panose="02010609060101010101" pitchFamily="49" charset="-122"/>
              </a:rPr>
              <a:t>3. </a:t>
            </a:r>
            <a:r>
              <a:rPr lang="zh-CN" altLang="en-US" sz="2800" b="1" dirty="0">
                <a:latin typeface="黑体" panose="02010609060101010101" pitchFamily="49" charset="-122"/>
                <a:ea typeface="黑体" panose="02010609060101010101" pitchFamily="49" charset="-122"/>
                <a:cs typeface="黑体" panose="02010609060101010101" pitchFamily="49" charset="-122"/>
              </a:rPr>
              <a:t>电度表的接线</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grpSp>
        <p:nvGrpSpPr>
          <p:cNvPr id="5" name="组合 4"/>
          <p:cNvGrpSpPr/>
          <p:nvPr/>
        </p:nvGrpSpPr>
        <p:grpSpPr>
          <a:xfrm>
            <a:off x="64135" y="361315"/>
            <a:ext cx="9086215" cy="523240"/>
            <a:chOff x="101" y="569"/>
            <a:chExt cx="14309" cy="824"/>
          </a:xfrm>
        </p:grpSpPr>
        <p:sp>
          <p:nvSpPr>
            <p:cNvPr id="21" name="文本框 20"/>
            <p:cNvSpPr txBox="1"/>
            <p:nvPr/>
          </p:nvSpPr>
          <p:spPr>
            <a:xfrm>
              <a:off x="101"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单元7.6   电能的测量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6"/>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3" name="矩形 2"/>
          <p:cNvSpPr/>
          <p:nvPr>
            <p:custDataLst>
              <p:tags r:id="rId2"/>
            </p:custDataLst>
          </p:nvPr>
        </p:nvSpPr>
        <p:spPr>
          <a:xfrm>
            <a:off x="748655" y="1903571"/>
            <a:ext cx="4354830" cy="521970"/>
          </a:xfrm>
          <a:prstGeom prst="rect">
            <a:avLst/>
          </a:prstGeom>
        </p:spPr>
        <p:txBody>
          <a:bodyPr wrap="none">
            <a:spAutoFit/>
          </a:bodyPr>
          <a:lstStyle/>
          <a:p>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(4) </a:t>
            </a:r>
            <a:r>
              <a:rPr lang="zh-CN"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三相无功电度表的接线</a:t>
            </a:r>
            <a:endParaRPr lang="zh-CN"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8" name="对象 7"/>
          <p:cNvGraphicFramePr>
            <a:graphicFrameLocks noChangeAspect="1"/>
          </p:cNvGraphicFramePr>
          <p:nvPr/>
        </p:nvGraphicFramePr>
        <p:xfrm>
          <a:off x="1178704" y="2662502"/>
          <a:ext cx="6000461" cy="3562111"/>
        </p:xfrm>
        <a:graphic>
          <a:graphicData uri="http://schemas.openxmlformats.org/presentationml/2006/ole">
            <mc:AlternateContent xmlns:mc="http://schemas.openxmlformats.org/markup-compatibility/2006">
              <mc:Choice xmlns:v="urn:schemas-microsoft-com:vml" Requires="v">
                <p:oleObj spid="_x0000_s4122" name="BMP 图像" r:id="rId3" imgW="2695575" imgH="1600200" progId="Paint.Picture">
                  <p:embed/>
                </p:oleObj>
              </mc:Choice>
              <mc:Fallback>
                <p:oleObj name="BMP 图像" r:id="rId3" imgW="2695575" imgH="1600200" progId="Paint.Picture">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78704" y="2662502"/>
                        <a:ext cx="6000461" cy="3562111"/>
                      </a:xfrm>
                      <a:prstGeom prst="rect">
                        <a:avLst/>
                      </a:prstGeom>
                      <a:noFill/>
                    </p:spPr>
                  </p:pic>
                </p:oleObj>
              </mc:Fallback>
            </mc:AlternateContent>
          </a:graphicData>
        </a:graphic>
      </p:graphicFrame>
      <p:sp>
        <p:nvSpPr>
          <p:cNvPr id="2" name="Rectangle 2"/>
          <p:cNvSpPr txBox="1">
            <a:spLocks noChangeArrowheads="1"/>
          </p:cNvSpPr>
          <p:nvPr>
            <p:custDataLst>
              <p:tags r:id="rId5"/>
            </p:custDataLst>
          </p:nvPr>
        </p:nvSpPr>
        <p:spPr bwMode="auto">
          <a:xfrm>
            <a:off x="748655" y="1294130"/>
            <a:ext cx="8229600" cy="403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en-US" altLang="zh-CN" sz="2800" b="1" dirty="0">
                <a:latin typeface="黑体" panose="02010609060101010101" pitchFamily="49" charset="-122"/>
                <a:ea typeface="黑体" panose="02010609060101010101" pitchFamily="49" charset="-122"/>
                <a:cs typeface="黑体" panose="02010609060101010101" pitchFamily="49" charset="-122"/>
              </a:rPr>
              <a:t>3. </a:t>
            </a:r>
            <a:r>
              <a:rPr lang="zh-CN" altLang="en-US" sz="2800" b="1" dirty="0">
                <a:latin typeface="黑体" panose="02010609060101010101" pitchFamily="49" charset="-122"/>
                <a:ea typeface="黑体" panose="02010609060101010101" pitchFamily="49" charset="-122"/>
                <a:cs typeface="黑体" panose="02010609060101010101" pitchFamily="49" charset="-122"/>
              </a:rPr>
              <a:t>电度表的接线</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grpSp>
        <p:nvGrpSpPr>
          <p:cNvPr id="5" name="组合 4"/>
          <p:cNvGrpSpPr/>
          <p:nvPr/>
        </p:nvGrpSpPr>
        <p:grpSpPr>
          <a:xfrm>
            <a:off x="64135" y="361315"/>
            <a:ext cx="9086215" cy="523240"/>
            <a:chOff x="101" y="569"/>
            <a:chExt cx="14309" cy="824"/>
          </a:xfrm>
        </p:grpSpPr>
        <p:sp>
          <p:nvSpPr>
            <p:cNvPr id="21" name="文本框 20"/>
            <p:cNvSpPr txBox="1"/>
            <p:nvPr/>
          </p:nvSpPr>
          <p:spPr>
            <a:xfrm>
              <a:off x="101"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单元7.6  电能的测量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6"/>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5" name="组合 4"/>
          <p:cNvGrpSpPr/>
          <p:nvPr/>
        </p:nvGrpSpPr>
        <p:grpSpPr>
          <a:xfrm>
            <a:off x="64135" y="361315"/>
            <a:ext cx="9086215" cy="523240"/>
            <a:chOff x="101" y="569"/>
            <a:chExt cx="14309" cy="824"/>
          </a:xfrm>
        </p:grpSpPr>
        <p:sp>
          <p:nvSpPr>
            <p:cNvPr id="21" name="文本框 20"/>
            <p:cNvSpPr txBox="1"/>
            <p:nvPr/>
          </p:nvSpPr>
          <p:spPr>
            <a:xfrm>
              <a:off x="101"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单元7.6  电能的测量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14" name="Rectangle 3"/>
          <p:cNvSpPr>
            <a:spLocks noGrp="1"/>
          </p:cNvSpPr>
          <p:nvPr>
            <p:custDataLst>
              <p:tags r:id="rId2"/>
            </p:custDataLst>
          </p:nvPr>
        </p:nvSpPr>
        <p:spPr>
          <a:xfrm>
            <a:off x="405815" y="884555"/>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b="1" i="1" dirty="0">
                <a:solidFill>
                  <a:schemeClr val="dk1">
                    <a:lumMod val="85000"/>
                    <a:lumOff val="15000"/>
                  </a:schemeClr>
                </a:solidFill>
                <a:latin typeface="黑体" panose="02010609060101010101" pitchFamily="49" charset="-122"/>
                <a:ea typeface="黑体" panose="02010609060101010101" pitchFamily="49" charset="-122"/>
              </a:rPr>
              <a:t>先导</a:t>
            </a:r>
            <a:r>
              <a:rPr lang="zh-CN" altLang="en-US" b="1" i="1" dirty="0" smtClean="0">
                <a:solidFill>
                  <a:schemeClr val="dk1">
                    <a:lumMod val="85000"/>
                    <a:lumOff val="15000"/>
                  </a:schemeClr>
                </a:solidFill>
                <a:latin typeface="黑体" panose="02010609060101010101" pitchFamily="49" charset="-122"/>
                <a:ea typeface="黑体" panose="02010609060101010101" pitchFamily="49" charset="-122"/>
              </a:rPr>
              <a:t>案例解决</a:t>
            </a:r>
            <a:endParaRPr lang="zh-CN" altLang="en-US" b="1" i="1" dirty="0">
              <a:solidFill>
                <a:schemeClr val="dk1">
                  <a:lumMod val="85000"/>
                  <a:lumOff val="15000"/>
                </a:schemeClr>
              </a:solidFill>
              <a:latin typeface="黑体" panose="02010609060101010101" pitchFamily="49" charset="-122"/>
              <a:ea typeface="黑体" panose="02010609060101010101" pitchFamily="49" charset="-122"/>
            </a:endParaRPr>
          </a:p>
        </p:txBody>
      </p:sp>
      <p:sp>
        <p:nvSpPr>
          <p:cNvPr id="4" name="矩形 3"/>
          <p:cNvSpPr/>
          <p:nvPr/>
        </p:nvSpPr>
        <p:spPr>
          <a:xfrm>
            <a:off x="755371" y="1530667"/>
            <a:ext cx="7880044" cy="4893647"/>
          </a:xfrm>
          <a:prstGeom prst="rect">
            <a:avLst/>
          </a:prstGeom>
        </p:spPr>
        <p:txBody>
          <a:bodyPr wrap="square">
            <a:spAutoFit/>
          </a:bodyPr>
          <a:lstStyle/>
          <a:p>
            <a:pPr algn="just"/>
            <a:r>
              <a:rPr lang="zh-CN" altLang="en-US" sz="2400" dirty="0">
                <a:latin typeface="+mn-ea"/>
                <a:ea typeface="+mn-ea"/>
              </a:rPr>
              <a:t>在使用万用表时需要注意以下几点</a:t>
            </a:r>
            <a:r>
              <a:rPr lang="en-US" altLang="zh-CN" sz="2400" dirty="0">
                <a:latin typeface="+mn-ea"/>
                <a:ea typeface="+mn-ea"/>
              </a:rPr>
              <a:t>:</a:t>
            </a:r>
            <a:endParaRPr lang="en-US" altLang="zh-CN" sz="2400" dirty="0">
              <a:latin typeface="+mn-ea"/>
              <a:ea typeface="+mn-ea"/>
            </a:endParaRPr>
          </a:p>
          <a:p>
            <a:pPr algn="just"/>
            <a:r>
              <a:rPr lang="en-US" altLang="zh-CN" sz="2400" dirty="0" smtClean="0">
                <a:latin typeface="+mn-ea"/>
                <a:ea typeface="+mn-ea"/>
              </a:rPr>
              <a:t>1.</a:t>
            </a:r>
            <a:r>
              <a:rPr lang="zh-CN" altLang="en-US" sz="2400" dirty="0" smtClean="0">
                <a:latin typeface="+mn-ea"/>
                <a:ea typeface="+mn-ea"/>
              </a:rPr>
              <a:t>在</a:t>
            </a:r>
            <a:r>
              <a:rPr lang="zh-CN" altLang="en-US" sz="2400" dirty="0">
                <a:latin typeface="+mn-ea"/>
                <a:ea typeface="+mn-ea"/>
              </a:rPr>
              <a:t>使用万用表</a:t>
            </a:r>
            <a:r>
              <a:rPr lang="zh-CN" altLang="en-US" sz="2400" dirty="0" smtClean="0">
                <a:latin typeface="+mn-ea"/>
                <a:ea typeface="+mn-ea"/>
              </a:rPr>
              <a:t>之前应</a:t>
            </a:r>
            <a:r>
              <a:rPr lang="zh-CN" altLang="en-US" sz="2400" dirty="0">
                <a:latin typeface="+mn-ea"/>
                <a:ea typeface="+mn-ea"/>
              </a:rPr>
              <a:t>先</a:t>
            </a:r>
            <a:r>
              <a:rPr lang="zh-CN" altLang="en-US" sz="2400" dirty="0" smtClean="0">
                <a:latin typeface="+mn-ea"/>
                <a:ea typeface="+mn-ea"/>
              </a:rPr>
              <a:t>进行“机械调零”即</a:t>
            </a:r>
            <a:r>
              <a:rPr lang="zh-CN" altLang="en-US" sz="2400" dirty="0">
                <a:latin typeface="+mn-ea"/>
                <a:ea typeface="+mn-ea"/>
              </a:rPr>
              <a:t>在没有被测电量</a:t>
            </a:r>
            <a:r>
              <a:rPr lang="zh-CN" altLang="en-US" sz="2400" dirty="0" smtClean="0">
                <a:latin typeface="+mn-ea"/>
                <a:ea typeface="+mn-ea"/>
              </a:rPr>
              <a:t>时使</a:t>
            </a:r>
            <a:r>
              <a:rPr lang="zh-CN" altLang="en-US" sz="2400" dirty="0">
                <a:latin typeface="+mn-ea"/>
                <a:ea typeface="+mn-ea"/>
              </a:rPr>
              <a:t>万用表</a:t>
            </a:r>
            <a:r>
              <a:rPr lang="zh-CN" altLang="en-US" sz="2400" dirty="0" smtClean="0">
                <a:latin typeface="+mn-ea"/>
                <a:ea typeface="+mn-ea"/>
              </a:rPr>
              <a:t>指针指</a:t>
            </a:r>
            <a:r>
              <a:rPr lang="zh-CN" altLang="en-US" sz="2400" dirty="0">
                <a:latin typeface="+mn-ea"/>
                <a:ea typeface="+mn-ea"/>
              </a:rPr>
              <a:t>在零电压或零电流的位置</a:t>
            </a:r>
            <a:r>
              <a:rPr lang="zh-CN" altLang="en-US" sz="2400" dirty="0" smtClean="0">
                <a:latin typeface="+mn-ea"/>
                <a:ea typeface="+mn-ea"/>
              </a:rPr>
              <a:t>上；</a:t>
            </a:r>
            <a:endParaRPr lang="en-US" altLang="zh-CN" sz="2400" dirty="0" smtClean="0">
              <a:latin typeface="+mn-ea"/>
              <a:ea typeface="+mn-ea"/>
            </a:endParaRPr>
          </a:p>
          <a:p>
            <a:pPr algn="just"/>
            <a:r>
              <a:rPr lang="en-US" altLang="zh-CN" sz="2400" dirty="0" smtClean="0">
                <a:latin typeface="+mn-ea"/>
                <a:ea typeface="+mn-ea"/>
              </a:rPr>
              <a:t>2.</a:t>
            </a:r>
            <a:r>
              <a:rPr lang="zh-CN" altLang="en-US" sz="2400" dirty="0" smtClean="0">
                <a:latin typeface="+mn-ea"/>
                <a:ea typeface="+mn-ea"/>
              </a:rPr>
              <a:t>在</a:t>
            </a:r>
            <a:r>
              <a:rPr lang="zh-CN" altLang="en-US" sz="2400" dirty="0">
                <a:latin typeface="+mn-ea"/>
                <a:ea typeface="+mn-ea"/>
              </a:rPr>
              <a:t>使用</a:t>
            </a:r>
            <a:r>
              <a:rPr lang="zh-CN" altLang="en-US" sz="2400" dirty="0" smtClean="0">
                <a:latin typeface="+mn-ea"/>
                <a:ea typeface="+mn-ea"/>
              </a:rPr>
              <a:t>万用表时，不能</a:t>
            </a:r>
            <a:r>
              <a:rPr lang="zh-CN" altLang="en-US" sz="2400" dirty="0">
                <a:latin typeface="+mn-ea"/>
                <a:ea typeface="+mn-ea"/>
              </a:rPr>
              <a:t>用手去接触</a:t>
            </a:r>
            <a:r>
              <a:rPr lang="zh-CN" altLang="en-US" sz="2400" dirty="0" smtClean="0">
                <a:latin typeface="+mn-ea"/>
                <a:ea typeface="+mn-ea"/>
              </a:rPr>
              <a:t>表笔金属部分，这样，一方面</a:t>
            </a:r>
            <a:r>
              <a:rPr lang="zh-CN" altLang="en-US" sz="2400" dirty="0">
                <a:latin typeface="+mn-ea"/>
                <a:ea typeface="+mn-ea"/>
              </a:rPr>
              <a:t>可以保证</a:t>
            </a:r>
            <a:r>
              <a:rPr lang="zh-CN" altLang="en-US" sz="2400" dirty="0" smtClean="0">
                <a:latin typeface="+mn-ea"/>
                <a:ea typeface="+mn-ea"/>
              </a:rPr>
              <a:t>测量的准确，另一方面可保证</a:t>
            </a:r>
            <a:r>
              <a:rPr lang="zh-CN" altLang="en-US" sz="2400" dirty="0">
                <a:latin typeface="+mn-ea"/>
                <a:ea typeface="+mn-ea"/>
              </a:rPr>
              <a:t>人身</a:t>
            </a:r>
            <a:r>
              <a:rPr lang="zh-CN" altLang="en-US" sz="2400" dirty="0" smtClean="0">
                <a:latin typeface="+mn-ea"/>
                <a:ea typeface="+mn-ea"/>
              </a:rPr>
              <a:t>安全；</a:t>
            </a:r>
            <a:endParaRPr lang="en-US" altLang="zh-CN" sz="2400" dirty="0" smtClean="0">
              <a:latin typeface="+mn-ea"/>
              <a:ea typeface="+mn-ea"/>
            </a:endParaRPr>
          </a:p>
          <a:p>
            <a:pPr algn="just"/>
            <a:r>
              <a:rPr lang="en-US" altLang="zh-CN" sz="2400" dirty="0" smtClean="0">
                <a:latin typeface="+mn-ea"/>
                <a:ea typeface="+mn-ea"/>
              </a:rPr>
              <a:t>3.</a:t>
            </a:r>
            <a:r>
              <a:rPr lang="zh-CN" altLang="en-US" sz="2400" dirty="0" smtClean="0">
                <a:latin typeface="+mn-ea"/>
                <a:ea typeface="+mn-ea"/>
              </a:rPr>
              <a:t>在</a:t>
            </a:r>
            <a:r>
              <a:rPr lang="zh-CN" altLang="en-US" sz="2400" dirty="0">
                <a:latin typeface="+mn-ea"/>
                <a:ea typeface="+mn-ea"/>
              </a:rPr>
              <a:t>测量某一电量</a:t>
            </a:r>
            <a:r>
              <a:rPr lang="zh-CN" altLang="en-US" sz="2400" dirty="0" smtClean="0">
                <a:latin typeface="+mn-ea"/>
                <a:ea typeface="+mn-ea"/>
              </a:rPr>
              <a:t>时不能</a:t>
            </a:r>
            <a:r>
              <a:rPr lang="zh-CN" altLang="en-US" sz="2400" dirty="0">
                <a:latin typeface="+mn-ea"/>
                <a:ea typeface="+mn-ea"/>
              </a:rPr>
              <a:t>在测量的同时</a:t>
            </a:r>
            <a:r>
              <a:rPr lang="zh-CN" altLang="en-US" sz="2400" dirty="0" smtClean="0">
                <a:latin typeface="+mn-ea"/>
                <a:ea typeface="+mn-ea"/>
              </a:rPr>
              <a:t>换挡</a:t>
            </a:r>
            <a:r>
              <a:rPr lang="zh-CN" altLang="en-US" sz="2400" dirty="0">
                <a:latin typeface="+mn-ea"/>
                <a:ea typeface="+mn-ea"/>
              </a:rPr>
              <a:t>，</a:t>
            </a:r>
            <a:r>
              <a:rPr lang="zh-CN" altLang="en-US" sz="2400" dirty="0" smtClean="0">
                <a:latin typeface="+mn-ea"/>
                <a:ea typeface="+mn-ea"/>
              </a:rPr>
              <a:t>尤其</a:t>
            </a:r>
            <a:r>
              <a:rPr lang="zh-CN" altLang="en-US" sz="2400" dirty="0">
                <a:latin typeface="+mn-ea"/>
                <a:ea typeface="+mn-ea"/>
              </a:rPr>
              <a:t>是在测量高电压或大电流</a:t>
            </a:r>
            <a:r>
              <a:rPr lang="zh-CN" altLang="en-US" sz="2400" dirty="0" smtClean="0">
                <a:latin typeface="+mn-ea"/>
                <a:ea typeface="+mn-ea"/>
              </a:rPr>
              <a:t>时更应注意，否则，会使万用表毁坏，如需换挡，应先断开表笔，换挡后再去测量；</a:t>
            </a:r>
            <a:endParaRPr lang="en-US" altLang="zh-CN" sz="2400" dirty="0" smtClean="0">
              <a:latin typeface="+mn-ea"/>
              <a:ea typeface="+mn-ea"/>
            </a:endParaRPr>
          </a:p>
          <a:p>
            <a:pPr algn="just"/>
            <a:r>
              <a:rPr lang="en-US" altLang="zh-CN" sz="2400" dirty="0" smtClean="0">
                <a:latin typeface="+mn-ea"/>
                <a:ea typeface="+mn-ea"/>
              </a:rPr>
              <a:t>4.</a:t>
            </a:r>
            <a:r>
              <a:rPr lang="zh-CN" altLang="en-US" sz="2400" dirty="0" smtClean="0">
                <a:latin typeface="+mn-ea"/>
                <a:ea typeface="+mn-ea"/>
              </a:rPr>
              <a:t>万用表</a:t>
            </a:r>
            <a:r>
              <a:rPr lang="zh-CN" altLang="en-US" sz="2400" dirty="0">
                <a:latin typeface="+mn-ea"/>
                <a:ea typeface="+mn-ea"/>
              </a:rPr>
              <a:t>在使用</a:t>
            </a:r>
            <a:r>
              <a:rPr lang="zh-CN" altLang="en-US" sz="2400" dirty="0" smtClean="0">
                <a:latin typeface="+mn-ea"/>
                <a:ea typeface="+mn-ea"/>
              </a:rPr>
              <a:t>时，必须</a:t>
            </a:r>
            <a:r>
              <a:rPr lang="zh-CN" altLang="en-US" sz="2400" dirty="0">
                <a:latin typeface="+mn-ea"/>
                <a:ea typeface="+mn-ea"/>
              </a:rPr>
              <a:t>水平</a:t>
            </a:r>
            <a:r>
              <a:rPr lang="zh-CN" altLang="en-US" sz="2400" dirty="0" smtClean="0">
                <a:latin typeface="+mn-ea"/>
                <a:ea typeface="+mn-ea"/>
              </a:rPr>
              <a:t>放置</a:t>
            </a:r>
            <a:r>
              <a:rPr lang="zh-CN" altLang="en-US" sz="2400" dirty="0">
                <a:latin typeface="+mn-ea"/>
                <a:ea typeface="+mn-ea"/>
              </a:rPr>
              <a:t>，</a:t>
            </a:r>
            <a:r>
              <a:rPr lang="zh-CN" altLang="en-US" sz="2400" dirty="0" smtClean="0">
                <a:latin typeface="+mn-ea"/>
                <a:ea typeface="+mn-ea"/>
              </a:rPr>
              <a:t>以免</a:t>
            </a:r>
            <a:r>
              <a:rPr lang="zh-CN" altLang="en-US" sz="2400" dirty="0">
                <a:latin typeface="+mn-ea"/>
                <a:ea typeface="+mn-ea"/>
              </a:rPr>
              <a:t>造成</a:t>
            </a:r>
            <a:r>
              <a:rPr lang="zh-CN" altLang="en-US" sz="2400" dirty="0" smtClean="0">
                <a:latin typeface="+mn-ea"/>
                <a:ea typeface="+mn-ea"/>
              </a:rPr>
              <a:t>误差。同时，还要</a:t>
            </a:r>
            <a:r>
              <a:rPr lang="zh-CN" altLang="en-US" sz="2400" dirty="0">
                <a:latin typeface="+mn-ea"/>
                <a:ea typeface="+mn-ea"/>
              </a:rPr>
              <a:t>注意避免外界磁场对</a:t>
            </a:r>
            <a:r>
              <a:rPr lang="zh-CN" altLang="en-US" sz="2400" dirty="0" smtClean="0">
                <a:latin typeface="+mn-ea"/>
                <a:ea typeface="+mn-ea"/>
              </a:rPr>
              <a:t>万用表</a:t>
            </a:r>
            <a:r>
              <a:rPr lang="zh-CN" altLang="en-US" sz="2400" dirty="0">
                <a:latin typeface="+mn-ea"/>
                <a:ea typeface="+mn-ea"/>
              </a:rPr>
              <a:t>的</a:t>
            </a:r>
            <a:r>
              <a:rPr lang="zh-CN" altLang="en-US" sz="2400" dirty="0" smtClean="0">
                <a:latin typeface="+mn-ea"/>
                <a:ea typeface="+mn-ea"/>
              </a:rPr>
              <a:t>影响；</a:t>
            </a:r>
            <a:endParaRPr lang="zh-CN" altLang="en-US" sz="2400" dirty="0">
              <a:latin typeface="+mn-ea"/>
              <a:ea typeface="+mn-ea"/>
            </a:endParaRPr>
          </a:p>
          <a:p>
            <a:pPr algn="just"/>
            <a:r>
              <a:rPr lang="en-US" altLang="zh-CN" sz="2400" dirty="0" smtClean="0">
                <a:latin typeface="+mn-ea"/>
                <a:ea typeface="+mn-ea"/>
              </a:rPr>
              <a:t>5.</a:t>
            </a:r>
            <a:r>
              <a:rPr lang="zh-CN" altLang="en-US" sz="2400" dirty="0" smtClean="0">
                <a:latin typeface="+mn-ea"/>
                <a:ea typeface="+mn-ea"/>
              </a:rPr>
              <a:t>万用表</a:t>
            </a:r>
            <a:r>
              <a:rPr lang="zh-CN" altLang="en-US" sz="2400" dirty="0">
                <a:latin typeface="+mn-ea"/>
                <a:ea typeface="+mn-ea"/>
              </a:rPr>
              <a:t>使用</a:t>
            </a:r>
            <a:r>
              <a:rPr lang="zh-CN" altLang="en-US" sz="2400" dirty="0" smtClean="0">
                <a:latin typeface="+mn-ea"/>
                <a:ea typeface="+mn-ea"/>
              </a:rPr>
              <a:t>完毕， </a:t>
            </a:r>
            <a:r>
              <a:rPr lang="zh-CN" altLang="en-US" sz="2400" dirty="0">
                <a:latin typeface="+mn-ea"/>
                <a:ea typeface="+mn-ea"/>
              </a:rPr>
              <a:t>应将转换开关置于交流电压的最大</a:t>
            </a:r>
            <a:r>
              <a:rPr lang="zh-CN" altLang="en-US" sz="2400" dirty="0" smtClean="0">
                <a:latin typeface="+mn-ea"/>
                <a:ea typeface="+mn-ea"/>
              </a:rPr>
              <a:t>挡，如果</a:t>
            </a:r>
            <a:r>
              <a:rPr lang="zh-CN" altLang="en-US" sz="2400" dirty="0">
                <a:latin typeface="+mn-ea"/>
                <a:ea typeface="+mn-ea"/>
              </a:rPr>
              <a:t>长期不使用 ，</a:t>
            </a:r>
            <a:r>
              <a:rPr lang="zh-CN" altLang="en-US" sz="2400" dirty="0" smtClean="0">
                <a:latin typeface="+mn-ea"/>
                <a:ea typeface="+mn-ea"/>
              </a:rPr>
              <a:t>还</a:t>
            </a:r>
            <a:r>
              <a:rPr lang="zh-CN" altLang="en-US" sz="2400" dirty="0">
                <a:latin typeface="+mn-ea"/>
                <a:ea typeface="+mn-ea"/>
              </a:rPr>
              <a:t>应</a:t>
            </a:r>
            <a:r>
              <a:rPr lang="zh-CN" altLang="en-US" sz="2400" dirty="0" smtClean="0">
                <a:latin typeface="+mn-ea"/>
                <a:ea typeface="+mn-ea"/>
              </a:rPr>
              <a:t>将万用表</a:t>
            </a:r>
            <a:r>
              <a:rPr lang="zh-CN" altLang="en-US" sz="2400" dirty="0">
                <a:latin typeface="+mn-ea"/>
                <a:ea typeface="+mn-ea"/>
              </a:rPr>
              <a:t>内部的电池取出</a:t>
            </a:r>
            <a:r>
              <a:rPr lang="zh-CN" altLang="en-US" sz="2400" dirty="0" smtClean="0">
                <a:latin typeface="+mn-ea"/>
                <a:ea typeface="+mn-ea"/>
              </a:rPr>
              <a:t>来，以免</a:t>
            </a:r>
            <a:r>
              <a:rPr lang="zh-CN" altLang="en-US" sz="2400" dirty="0">
                <a:latin typeface="+mn-ea"/>
                <a:ea typeface="+mn-ea"/>
              </a:rPr>
              <a:t>电池腐蚀表内其他</a:t>
            </a:r>
            <a:r>
              <a:rPr lang="zh-CN" altLang="en-US" sz="2400" dirty="0" smtClean="0">
                <a:latin typeface="+mn-ea"/>
                <a:ea typeface="+mn-ea"/>
              </a:rPr>
              <a:t>元器件。</a:t>
            </a:r>
            <a:endParaRPr lang="zh-CN" altLang="en-US" sz="2400" dirty="0">
              <a:latin typeface="+mn-ea"/>
              <a:ea typeface="+mn-ea"/>
            </a:endParaRPr>
          </a:p>
        </p:txBody>
      </p:sp>
    </p:spTree>
    <p:custDataLst>
      <p:tags r:id="rId3"/>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682942" y="1751631"/>
            <a:ext cx="8207375" cy="3009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nSpc>
                <a:spcPct val="150000"/>
              </a:lnSpc>
            </a:pPr>
            <a:r>
              <a:rPr lang="zh-CN" altLang="en-US"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课堂小结</a:t>
            </a:r>
            <a:endParaRPr lang="en-US" altLang="zh-CN" b="1"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150000"/>
              </a:lnSpc>
            </a:pPr>
            <a:r>
              <a:rPr lang="en-US" altLang="zh-CN"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单相电能表的工作原理</a:t>
            </a:r>
            <a:endPar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150000"/>
              </a:lnSpc>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电能表的使用方法</a:t>
            </a:r>
            <a:endPar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64135" y="361315"/>
            <a:ext cx="9079865" cy="523240"/>
            <a:chOff x="101" y="569"/>
            <a:chExt cx="14299" cy="824"/>
          </a:xfrm>
        </p:grpSpPr>
        <p:sp>
          <p:nvSpPr>
            <p:cNvPr id="3" name="文本框 2"/>
            <p:cNvSpPr txBox="1"/>
            <p:nvPr/>
          </p:nvSpPr>
          <p:spPr>
            <a:xfrm>
              <a:off x="101"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单元7.6  电能的测量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8" name="组合 7"/>
            <p:cNvGrpSpPr/>
            <p:nvPr/>
          </p:nvGrpSpPr>
          <p:grpSpPr>
            <a:xfrm>
              <a:off x="6546" y="653"/>
              <a:ext cx="7854" cy="642"/>
              <a:chOff x="6546" y="653"/>
              <a:chExt cx="7854" cy="642"/>
            </a:xfrm>
          </p:grpSpPr>
          <p:grpSp>
            <p:nvGrpSpPr>
              <p:cNvPr id="10" name="组合 9"/>
              <p:cNvGrpSpPr/>
              <p:nvPr/>
            </p:nvGrpSpPr>
            <p:grpSpPr>
              <a:xfrm>
                <a:off x="6546" y="653"/>
                <a:ext cx="7815" cy="642"/>
                <a:chOff x="4774" y="800"/>
                <a:chExt cx="7815" cy="642"/>
              </a:xfrm>
            </p:grpSpPr>
            <p:sp>
              <p:nvSpPr>
                <p:cNvPr id="6" name="文本框 5"/>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1" name="文本框 10"/>
                <p:cNvSpPr txBox="1"/>
                <p:nvPr/>
              </p:nvSpPr>
              <p:spPr>
                <a:xfrm>
                  <a:off x="10605" y="800"/>
                  <a:ext cx="1984" cy="628"/>
                </a:xfrm>
                <a:prstGeom prst="rect">
                  <a:avLst/>
                </a:prstGeom>
                <a:noFill/>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dirty="0" smtClean="0">
                      <a:solidFill>
                        <a:schemeClr val="tx1"/>
                      </a:solidFill>
                      <a:latin typeface="黑体" panose="02010609060101010101" pitchFamily="49" charset="-122"/>
                      <a:ea typeface="黑体" panose="02010609060101010101" pitchFamily="49" charset="-122"/>
                    </a:rPr>
                    <a:t>课后作业</a:t>
                  </a:r>
                  <a:endParaRPr lang="zh-CN" altLang="en-US" sz="2000" b="1" dirty="0">
                    <a:solidFill>
                      <a:schemeClr val="tx1"/>
                    </a:solidFill>
                    <a:latin typeface="黑体" panose="02010609060101010101" pitchFamily="49" charset="-122"/>
                    <a:ea typeface="黑体" panose="02010609060101010101" pitchFamily="49" charset="-122"/>
                  </a:endParaRPr>
                </a:p>
              </p:txBody>
            </p:sp>
            <p:sp>
              <p:nvSpPr>
                <p:cNvPr id="20" name="文本框 19"/>
                <p:cNvSpPr txBox="1"/>
                <p:nvPr/>
              </p:nvSpPr>
              <p:spPr>
                <a:xfrm>
                  <a:off x="8621" y="814"/>
                  <a:ext cx="1984" cy="628"/>
                </a:xfrm>
                <a:prstGeom prst="rect">
                  <a:avLst/>
                </a:prstGeom>
                <a:solidFill>
                  <a:srgbClr val="007AAE"/>
                </a:solidFill>
              </p:spPr>
              <p:txBody>
                <a:bodyPr wrap="square" rtlCol="0">
                  <a:spAutoFit/>
                </a:bodyPr>
                <a:lstStyle/>
                <a:p>
                  <a:pPr algn="ctr"/>
                  <a:r>
                    <a:rPr lang="zh-CN" altLang="en-US" sz="2000" b="1" dirty="0" smtClean="0">
                      <a:solidFill>
                        <a:schemeClr val="bg1"/>
                      </a:solidFill>
                      <a:latin typeface="黑体" panose="02010609060101010101" pitchFamily="49" charset="-122"/>
                      <a:ea typeface="黑体" panose="02010609060101010101" pitchFamily="49" charset="-122"/>
                    </a:rPr>
                    <a:t>课堂小结</a:t>
                  </a:r>
                  <a:endParaRPr lang="zh-CN" altLang="en-US" sz="2000" b="1" dirty="0">
                    <a:solidFill>
                      <a:schemeClr val="bg1"/>
                    </a:solidFill>
                    <a:latin typeface="黑体" panose="02010609060101010101" pitchFamily="49" charset="-122"/>
                    <a:ea typeface="黑体" panose="02010609060101010101" pitchFamily="49" charset="-122"/>
                  </a:endParaRPr>
                </a:p>
              </p:txBody>
            </p:sp>
            <p:sp>
              <p:nvSpPr>
                <p:cNvPr id="22" name="文本框 2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3" name="直接连接符 2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35" name="文本框 28"/>
          <p:cNvSpPr txBox="1">
            <a:spLocks noChangeArrowheads="1"/>
          </p:cNvSpPr>
          <p:nvPr/>
        </p:nvSpPr>
        <p:spPr bwMode="auto">
          <a:xfrm>
            <a:off x="458627" y="2669930"/>
            <a:ext cx="8056302"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1.</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电工仪表的类型及测量方法</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2.</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仪表准确度与误差的关系</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3.</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万用表、电能表的结构及使用</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3075" name="Rectangle 2"/>
          <p:cNvSpPr txBox="1"/>
          <p:nvPr>
            <p:custDataLst>
              <p:tags r:id="rId2"/>
            </p:custDataLst>
          </p:nvPr>
        </p:nvSpPr>
        <p:spPr>
          <a:xfrm>
            <a:off x="755650" y="96520"/>
            <a:ext cx="7431088" cy="1143000"/>
          </a:xfrm>
          <a:prstGeom prst="rect">
            <a:avLst/>
          </a:prstGeom>
          <a:noFill/>
          <a:ln w="9525">
            <a:noFill/>
          </a:ln>
        </p:spPr>
        <p:txBody>
          <a:bodyPr anchor="ctr" anchorCtr="0"/>
          <a:lstStyle/>
          <a:p>
            <a:pPr algn="ctr"/>
            <a:r>
              <a:rPr lang="zh-CN" altLang="en-US" sz="36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rPr>
              <a:t>模块七　电工仪表的测量与维护</a:t>
            </a:r>
            <a:endParaRPr lang="zh-CN" altLang="en-US" sz="36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endParaRPr>
          </a:p>
        </p:txBody>
      </p:sp>
      <p:sp>
        <p:nvSpPr>
          <p:cNvPr id="3" name="AutoShape 2"/>
          <p:cNvSpPr>
            <a:spLocks noChangeArrowheads="1"/>
          </p:cNvSpPr>
          <p:nvPr>
            <p:custDataLst>
              <p:tags r:id="rId3"/>
            </p:custDataLst>
          </p:nvPr>
        </p:nvSpPr>
        <p:spPr bwMode="gray">
          <a:xfrm>
            <a:off x="1212850" y="1905000"/>
            <a:ext cx="2778125" cy="441325"/>
          </a:xfrm>
          <a:prstGeom prst="roundRect">
            <a:avLst>
              <a:gd name="adj" fmla="val 47681"/>
            </a:avLst>
          </a:prstGeom>
          <a:gradFill rotWithShape="1">
            <a:gsLst>
              <a:gs pos="0">
                <a:srgbClr val="FF0000"/>
              </a:gs>
              <a:gs pos="100000">
                <a:srgbClr val="FF6600"/>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 name="AutoShape 11"/>
          <p:cNvSpPr>
            <a:spLocks noChangeArrowheads="1"/>
          </p:cNvSpPr>
          <p:nvPr>
            <p:custDataLst>
              <p:tags r:id="rId4"/>
            </p:custDataLst>
          </p:nvPr>
        </p:nvSpPr>
        <p:spPr bwMode="gray">
          <a:xfrm>
            <a:off x="863600" y="1719263"/>
            <a:ext cx="777875" cy="777875"/>
          </a:xfrm>
          <a:prstGeom prst="diamond">
            <a:avLst/>
          </a:prstGeom>
          <a:solidFill>
            <a:schemeClr val="accent3"/>
          </a:solidFill>
          <a:ln w="38100">
            <a:solidFill>
              <a:schemeClr val="lt1"/>
            </a:solidFill>
            <a:miter lim="800000"/>
          </a:ln>
          <a:effectLst>
            <a:outerShdw sy="50000" rotWithShape="0">
              <a:srgbClr val="808080">
                <a:alpha val="50000"/>
              </a:srgbClr>
            </a:outerShdw>
          </a:effectLst>
        </p:spPr>
        <p:txBody>
          <a:bodyPr wrap="none" anchor="ctr"/>
          <a:lstStyle/>
          <a:p>
            <a:pPr algn="ctr" eaLnBrk="0" hangingPunct="0"/>
            <a:r>
              <a:rPr lang="en-US" altLang="ko-KR" sz="2800" b="1">
                <a:solidFill>
                  <a:srgbClr val="FFFFFF"/>
                </a:solidFill>
                <a:latin typeface="黑体" panose="02010609060101010101" pitchFamily="49" charset="-122"/>
                <a:ea typeface="黑体" panose="02010609060101010101" pitchFamily="49" charset="-122"/>
              </a:rPr>
              <a:t>1</a:t>
            </a:r>
            <a:endParaRPr lang="en-US" altLang="ko-KR" sz="2800" b="1">
              <a:solidFill>
                <a:srgbClr val="FFFFFF"/>
              </a:solidFill>
              <a:latin typeface="黑体" panose="02010609060101010101" pitchFamily="49" charset="-122"/>
              <a:ea typeface="黑体" panose="02010609060101010101" pitchFamily="49" charset="-122"/>
            </a:endParaRPr>
          </a:p>
        </p:txBody>
      </p:sp>
      <p:sp>
        <p:nvSpPr>
          <p:cNvPr id="5" name="文本框 27"/>
          <p:cNvSpPr txBox="1">
            <a:spLocks noChangeArrowheads="1"/>
          </p:cNvSpPr>
          <p:nvPr>
            <p:custDataLst>
              <p:tags r:id="rId5"/>
            </p:custDataLst>
          </p:nvPr>
        </p:nvSpPr>
        <p:spPr bwMode="auto">
          <a:xfrm>
            <a:off x="1652270" y="1875155"/>
            <a:ext cx="2348230"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rPr>
              <a:t>本项目知识点</a:t>
            </a:r>
            <a:endPar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endParaRPr>
          </a:p>
        </p:txBody>
      </p:sp>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1+#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7845" y="2202025"/>
            <a:ext cx="3093957" cy="28334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 name="组合 2"/>
          <p:cNvGrpSpPr/>
          <p:nvPr/>
        </p:nvGrpSpPr>
        <p:grpSpPr>
          <a:xfrm>
            <a:off x="64135" y="361315"/>
            <a:ext cx="9086215" cy="523240"/>
            <a:chOff x="101" y="569"/>
            <a:chExt cx="14309" cy="824"/>
          </a:xfrm>
        </p:grpSpPr>
        <p:sp>
          <p:nvSpPr>
            <p:cNvPr id="21" name="文本框 20"/>
            <p:cNvSpPr txBox="1"/>
            <p:nvPr/>
          </p:nvSpPr>
          <p:spPr>
            <a:xfrm>
              <a:off x="101"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单元7.6  电能的测量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noFill/>
              </p:spPr>
              <p:txBody>
                <a:bodyPr wrap="square" rtlCol="0">
                  <a:spAutoFit/>
                </a:bodyPr>
                <a:lstStyle/>
                <a:p>
                  <a:pPr lvl="0" algn="ctr">
                    <a:buClrTx/>
                    <a:buSzTx/>
                    <a:buFontTx/>
                  </a:pPr>
                  <a:r>
                    <a:rPr lang="zh-CN" altLang="en-US" sz="2000" b="1">
                      <a:latin typeface="黑体" panose="02010609060101010101" pitchFamily="49" charset="-122"/>
                      <a:ea typeface="黑体" panose="02010609060101010101" pitchFamily="49" charset="-122"/>
                      <a:sym typeface="+mn-ea"/>
                    </a:rPr>
                    <a:t>讲授新知</a:t>
                  </a:r>
                  <a:endParaRPr lang="zh-CN" altLang="en-US" sz="2000" b="1">
                    <a:latin typeface="黑体" panose="02010609060101010101" pitchFamily="49" charset="-122"/>
                    <a:ea typeface="黑体" panose="02010609060101010101" pitchFamily="49" charset="-122"/>
                    <a:sym typeface="+mn-ea"/>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spAutoFit/>
                </a:bodyPr>
                <a:lstStyle/>
                <a:p>
                  <a:pPr lvl="0" algn="ctr">
                    <a:buClrTx/>
                    <a:buSzTx/>
                    <a:buFontTx/>
                  </a:pPr>
                  <a:r>
                    <a:rPr lang="zh-CN" altLang="en-US" sz="2000" b="1">
                      <a:latin typeface="黑体" panose="02010609060101010101" pitchFamily="49" charset="-122"/>
                      <a:ea typeface="黑体" panose="02010609060101010101" pitchFamily="49" charset="-122"/>
                      <a:sym typeface="+mn-ea"/>
                    </a:rPr>
                    <a:t>课后作业</a:t>
                  </a:r>
                  <a:endParaRPr lang="zh-CN" altLang="en-US" sz="2000" b="1">
                    <a:latin typeface="黑体" panose="02010609060101010101" pitchFamily="49" charset="-122"/>
                    <a:ea typeface="黑体" panose="02010609060101010101" pitchFamily="49" charset="-122"/>
                    <a:sym typeface="+mn-ea"/>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custDataLst>
              <p:tags r:id="rId1"/>
            </p:custDataLst>
          </p:nvPr>
        </p:nvSpPr>
        <p:spPr>
          <a:xfrm>
            <a:off x="2367643" y="3989228"/>
            <a:ext cx="6767309" cy="942001"/>
          </a:xfrm>
        </p:spPr>
        <p:txBody>
          <a:bodyPr/>
          <a:lstStyle/>
          <a:p>
            <a:pPr>
              <a:spcBef>
                <a:spcPts val="0"/>
              </a:spcBef>
              <a:buSzPct val="100000"/>
            </a:pPr>
            <a:r>
              <a:rPr lang="zh-CN" altLang="en-US" dirty="0">
                <a:solidFill>
                  <a:schemeClr val="lt1"/>
                </a:solidFill>
                <a:latin typeface="+mj-lt"/>
                <a:cs typeface="+mj-cs"/>
              </a:rPr>
              <a:t>课堂教学评价</a:t>
            </a:r>
            <a:endParaRPr lang="zh-CN" altLang="en-US" sz="3300" dirty="0">
              <a:solidFill>
                <a:schemeClr val="lt1"/>
              </a:solidFill>
              <a:latin typeface="+mj-lt"/>
              <a:cs typeface="+mj-cs"/>
            </a:endParaRPr>
          </a:p>
        </p:txBody>
      </p:sp>
      <p:grpSp>
        <p:nvGrpSpPr>
          <p:cNvPr id="2" name="组合 1"/>
          <p:cNvGrpSpPr/>
          <p:nvPr/>
        </p:nvGrpSpPr>
        <p:grpSpPr>
          <a:xfrm>
            <a:off x="64135" y="361315"/>
            <a:ext cx="9086215" cy="523240"/>
            <a:chOff x="101" y="569"/>
            <a:chExt cx="14309" cy="824"/>
          </a:xfrm>
        </p:grpSpPr>
        <p:sp>
          <p:nvSpPr>
            <p:cNvPr id="7" name="文本框 6"/>
            <p:cNvSpPr txBox="1"/>
            <p:nvPr/>
          </p:nvSpPr>
          <p:spPr>
            <a:xfrm>
              <a:off x="101"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单元7.6   电能的测量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8" name="组合 7"/>
            <p:cNvGrpSpPr/>
            <p:nvPr/>
          </p:nvGrpSpPr>
          <p:grpSpPr>
            <a:xfrm>
              <a:off x="6546" y="653"/>
              <a:ext cx="7864" cy="640"/>
              <a:chOff x="6546" y="653"/>
              <a:chExt cx="7864" cy="640"/>
            </a:xfrm>
          </p:grpSpPr>
          <p:grpSp>
            <p:nvGrpSpPr>
              <p:cNvPr id="10" name="组合 9"/>
              <p:cNvGrpSpPr/>
              <p:nvPr/>
            </p:nvGrpSpPr>
            <p:grpSpPr>
              <a:xfrm>
                <a:off x="6546" y="653"/>
                <a:ext cx="7865" cy="628"/>
                <a:chOff x="4774" y="800"/>
                <a:chExt cx="7865" cy="628"/>
              </a:xfrm>
            </p:grpSpPr>
            <p:sp>
              <p:nvSpPr>
                <p:cNvPr id="5" name="文本框 4"/>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1" name="文本框 10"/>
                <p:cNvSpPr txBox="1"/>
                <p:nvPr/>
              </p:nvSpPr>
              <p:spPr>
                <a:xfrm>
                  <a:off x="8699" y="800"/>
                  <a:ext cx="1984" cy="628"/>
                </a:xfrm>
                <a:prstGeom prst="rect">
                  <a:avLst/>
                </a:prstGeom>
                <a:noFill/>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课堂小结</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20" name="文本框 19"/>
                <p:cNvSpPr txBox="1"/>
                <p:nvPr/>
              </p:nvSpPr>
              <p:spPr>
                <a:xfrm>
                  <a:off x="10655"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课后作业</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22" name="文本框 2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3" name="直接连接符 2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098" name="Rectangle 3"/>
          <p:cNvSpPr>
            <a:spLocks noGrp="1"/>
          </p:cNvSpPr>
          <p:nvPr>
            <p:custDataLst>
              <p:tags r:id="rId2"/>
            </p:custDataLst>
          </p:nvPr>
        </p:nvSpPr>
        <p:spPr>
          <a:xfrm>
            <a:off x="405815" y="1308894"/>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b="1" i="1" dirty="0">
                <a:solidFill>
                  <a:schemeClr val="dk1">
                    <a:lumMod val="85000"/>
                    <a:lumOff val="15000"/>
                  </a:schemeClr>
                </a:solidFill>
                <a:latin typeface="黑体" panose="02010609060101010101" pitchFamily="49" charset="-122"/>
                <a:ea typeface="黑体" panose="02010609060101010101" pitchFamily="49" charset="-122"/>
              </a:rPr>
              <a:t>先导案例</a:t>
            </a:r>
            <a:endParaRPr lang="zh-CN" altLang="en-US" b="1" i="1" dirty="0">
              <a:solidFill>
                <a:schemeClr val="dk1">
                  <a:lumMod val="85000"/>
                  <a:lumOff val="15000"/>
                </a:schemeClr>
              </a:solidFill>
              <a:latin typeface="黑体" panose="02010609060101010101" pitchFamily="49" charset="-122"/>
              <a:ea typeface="黑体" panose="02010609060101010101" pitchFamily="49" charset="-122"/>
            </a:endParaRPr>
          </a:p>
        </p:txBody>
      </p:sp>
      <p:sp>
        <p:nvSpPr>
          <p:cNvPr id="17" name="矩形 16"/>
          <p:cNvSpPr/>
          <p:nvPr>
            <p:custDataLst>
              <p:tags r:id="rId3"/>
            </p:custDataLst>
          </p:nvPr>
        </p:nvSpPr>
        <p:spPr>
          <a:xfrm>
            <a:off x="863600" y="2100282"/>
            <a:ext cx="7473536" cy="2677656"/>
          </a:xfrm>
          <a:prstGeom prst="rect">
            <a:avLst/>
          </a:prstGeom>
        </p:spPr>
        <p:txBody>
          <a:bodyPr wrap="square">
            <a:spAutoFit/>
          </a:bodyPr>
          <a:lstStyle/>
          <a:p>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万用表又叫多用表、三用表、复用表，是一种多功能、多量程的测量仪表，一般万用表可测量直流电流、直流电压、交流电压、电阻和音频电平等，有的还可以测交流电流、电容量、电感量及半导体的一些参数</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如</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β)</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。那在使用万用表来测量相关的参数时需要注意些什么呢</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50800" y="361315"/>
            <a:ext cx="9099550" cy="523240"/>
            <a:chOff x="80" y="569"/>
            <a:chExt cx="14330" cy="824"/>
          </a:xfrm>
        </p:grpSpPr>
        <p:sp>
          <p:nvSpPr>
            <p:cNvPr id="10" name="文本框 9"/>
            <p:cNvSpPr txBox="1"/>
            <p:nvPr/>
          </p:nvSpPr>
          <p:spPr>
            <a:xfrm>
              <a:off x="80"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单元7.6   电能的测量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7" name="矩形 16"/>
          <p:cNvSpPr/>
          <p:nvPr>
            <p:custDataLst>
              <p:tags r:id="rId2"/>
            </p:custDataLst>
          </p:nvPr>
        </p:nvSpPr>
        <p:spPr>
          <a:xfrm>
            <a:off x="226695" y="1965960"/>
            <a:ext cx="8917305" cy="5003165"/>
          </a:xfrm>
          <a:prstGeom prst="rect">
            <a:avLst/>
          </a:prstGeom>
        </p:spPr>
        <p:txBody>
          <a:bodyPr wrap="square">
            <a:spAutoFit/>
          </a:bodyPr>
          <a:lstStyle/>
          <a:p>
            <a:pPr algn="ct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精准测量的新应用：量子传感技术</a:t>
            </a:r>
            <a:endParaRPr lang="zh-CN" altLang="en-US" sz="32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130000"/>
              </a:lnSpc>
              <a:spcBef>
                <a:spcPts val="0"/>
              </a:spcBef>
              <a:spcAft>
                <a:spcPts val="0"/>
              </a:spcAft>
            </a:pPr>
            <a:r>
              <a:rPr lang="zh-CN" altLang="en-US"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电能</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测量是对电路或系统所消耗的电能的测量，对了解能量转换效率及用户用电的经济核算有重要意义。随着技术的发展，电能测量领域也迎来了新的技术革新。</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130000"/>
              </a:lnSpc>
              <a:spcBef>
                <a:spcPts val="0"/>
              </a:spcBef>
              <a:spcAft>
                <a:spcPts val="0"/>
              </a:spcAft>
            </a:pPr>
            <a:r>
              <a:rPr lang="zh-CN" altLang="en-US" sz="20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一方面</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电力电子技术的发展为电能测量提供了新的解决方案。通过使用电力电子器件，可以实现对电力系统的高频、高电压、大电流的精确测量和控制。这种技术不仅提高了测量的精度，还使得电能测量设备更加智能化和自动化。</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130000"/>
              </a:lnSpc>
              <a:spcBef>
                <a:spcPts val="0"/>
              </a:spcBef>
              <a:spcAft>
                <a:spcPts val="0"/>
              </a:spcAft>
            </a:pPr>
            <a:r>
              <a:rPr lang="zh-CN" altLang="en-US" sz="20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另一方面</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量子传感技术作为一种新兴的传感技术，也在电能测量领域展现出巨大的潜力。量子传感技术利用量子效应来提高传感器的性能，从而在精度和灵敏度方面有着显著的优势。虽然这种技术在电能测量领域的应用还处于研究阶段，但未来有望为电能测量带来革命性的变化。</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50800" y="361315"/>
            <a:ext cx="9099550" cy="523240"/>
            <a:chOff x="80" y="569"/>
            <a:chExt cx="14330" cy="824"/>
          </a:xfrm>
        </p:grpSpPr>
        <p:sp>
          <p:nvSpPr>
            <p:cNvPr id="10" name="文本框 9"/>
            <p:cNvSpPr txBox="1"/>
            <p:nvPr/>
          </p:nvSpPr>
          <p:spPr>
            <a:xfrm>
              <a:off x="80"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单元7.6  电能的测量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14" name="Rectangle 3"/>
          <p:cNvSpPr>
            <a:spLocks noGrp="1"/>
          </p:cNvSpPr>
          <p:nvPr>
            <p:custDataLst>
              <p:tags r:id="rId3"/>
            </p:custDataLst>
          </p:nvPr>
        </p:nvSpPr>
        <p:spPr>
          <a:xfrm>
            <a:off x="457250" y="1162844"/>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新技术新知识</a:t>
            </a:r>
            <a:endParaRPr lang="zh-CN" altLang="en-US" b="1" i="1" dirty="0">
              <a:solidFill>
                <a:schemeClr val="dk1">
                  <a:lumMod val="85000"/>
                  <a:lumOff val="15000"/>
                </a:schemeClr>
              </a:solidFill>
              <a:latin typeface="黑体" panose="02010609060101010101" pitchFamily="49" charset="-122"/>
              <a:ea typeface="黑体" panose="02010609060101010101" pitchFamily="49" charset="-122"/>
            </a:endParaRPr>
          </a:p>
        </p:txBody>
      </p:sp>
    </p:spTree>
    <p:custDataLst>
      <p:tags r:id="rId4"/>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7" name="矩形 16"/>
          <p:cNvSpPr/>
          <p:nvPr>
            <p:custDataLst>
              <p:tags r:id="rId2"/>
            </p:custDataLst>
          </p:nvPr>
        </p:nvSpPr>
        <p:spPr>
          <a:xfrm>
            <a:off x="363220" y="2140585"/>
            <a:ext cx="8466455" cy="4264025"/>
          </a:xfrm>
          <a:prstGeom prst="rect">
            <a:avLst/>
          </a:prstGeom>
        </p:spPr>
        <p:txBody>
          <a:bodyPr wrap="square">
            <a:spAutoFit/>
          </a:bodyPr>
          <a:lstStyle/>
          <a:p>
            <a:pPr algn="ctr"/>
            <a:r>
              <a:rPr lang="zh-CN" altLang="en-US" sz="3200" dirty="0">
                <a:solidFill>
                  <a:schemeClr val="dk1"/>
                </a:solidFill>
                <a:latin typeface="黑体" panose="02010609060101010101" pitchFamily="49" charset="-122"/>
                <a:ea typeface="黑体" panose="02010609060101010101" pitchFamily="49" charset="-122"/>
                <a:cs typeface="黑体" panose="02010609060101010101" pitchFamily="49" charset="-122"/>
              </a:rPr>
              <a:t>精准测量的新应用：量子传感技术</a:t>
            </a:r>
            <a:endParaRPr lang="zh-CN" altLang="en-US" sz="32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130000"/>
              </a:lnSpc>
            </a:pP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en-US"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此外，智能电力测量设备也成为了电力系统、工矿企业、公用设施以及智能大厦等领域中不可或缺的一部分。其中，多功能电力仪表作为智能电力监控设备的重要组成部分，以其全面的电力参数测量、电能监测和考核管理等优势，得到了越来越广泛的应用。这种仪表不仅集成了全部电力参数的测量，还具备可编程、测量、显示、数字通讯和电能脉冲、变送输出等多种功能，非常适合实时电力监控系统。</a:t>
            </a:r>
            <a:endParaRPr lang="zh-CN" altLang="en-US" sz="20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130000"/>
              </a:lnSpc>
              <a:buClrTx/>
              <a:buSzTx/>
              <a:buNone/>
            </a:pPr>
            <a:r>
              <a:rPr lang="zh-CN" altLang="en-US" sz="20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总的来说，新技术的发展和应用正在不断推动电能测量领域的进步。这些新技术不仅提高了电能测量的精度和效率，还为电力系统的运行和管理提供了更加智能化和自动化的解决方案。</a:t>
            </a:r>
            <a:endParaRPr lang="zh-CN" altLang="en-US" sz="20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50800" y="361315"/>
            <a:ext cx="9099550" cy="523240"/>
            <a:chOff x="80" y="569"/>
            <a:chExt cx="14330" cy="824"/>
          </a:xfrm>
        </p:grpSpPr>
        <p:sp>
          <p:nvSpPr>
            <p:cNvPr id="10" name="文本框 9"/>
            <p:cNvSpPr txBox="1"/>
            <p:nvPr/>
          </p:nvSpPr>
          <p:spPr>
            <a:xfrm>
              <a:off x="80"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单元7.6  电能的测量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14" name="Rectangle 3"/>
          <p:cNvSpPr>
            <a:spLocks noGrp="1"/>
          </p:cNvSpPr>
          <p:nvPr>
            <p:custDataLst>
              <p:tags r:id="rId3"/>
            </p:custDataLst>
          </p:nvPr>
        </p:nvSpPr>
        <p:spPr>
          <a:xfrm>
            <a:off x="457250" y="1246664"/>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新技术新知识</a:t>
            </a:r>
            <a:endParaRPr lang="zh-CN" altLang="en-US" b="1" i="1" dirty="0">
              <a:solidFill>
                <a:schemeClr val="dk1">
                  <a:lumMod val="85000"/>
                  <a:lumOff val="15000"/>
                </a:schemeClr>
              </a:solidFill>
              <a:latin typeface="黑体" panose="02010609060101010101" pitchFamily="49" charset="-122"/>
              <a:ea typeface="黑体" panose="02010609060101010101" pitchFamily="49" charset="-122"/>
            </a:endParaRPr>
          </a:p>
        </p:txBody>
      </p:sp>
    </p:spTree>
    <p:custDataLst>
      <p:tags r:id="rId4"/>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68313" y="1341438"/>
            <a:ext cx="8207375" cy="352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lnSpc>
                <a:spcPct val="150000"/>
              </a:lnSpc>
            </a:pPr>
            <a:r>
              <a:rPr lang="zh-CN" altLang="en-US" b="1" dirty="0">
                <a:solidFill>
                  <a:schemeClr val="tx1"/>
                </a:solidFill>
                <a:latin typeface="黑体" panose="02010609060101010101" pitchFamily="49" charset="-122"/>
                <a:ea typeface="黑体" panose="02010609060101010101" pitchFamily="49" charset="-122"/>
              </a:rPr>
              <a:t>定义：</a:t>
            </a:r>
            <a:r>
              <a:rPr lang="zh-CN" altLang="en-US" dirty="0">
                <a:solidFill>
                  <a:schemeClr val="tx1"/>
                </a:solidFill>
                <a:latin typeface="黑体" panose="02010609060101010101" pitchFamily="49" charset="-122"/>
                <a:ea typeface="黑体" panose="02010609060101010101" pitchFamily="49" charset="-122"/>
              </a:rPr>
              <a:t>把用来测量某一段时间内发电机发出的电能或负载消耗电能的仪表称</a:t>
            </a:r>
            <a:r>
              <a:rPr lang="zh-CN" altLang="en-US" b="1" dirty="0">
                <a:solidFill>
                  <a:schemeClr val="tx1"/>
                </a:solidFill>
                <a:latin typeface="黑体" panose="02010609060101010101" pitchFamily="49" charset="-122"/>
                <a:ea typeface="黑体" panose="02010609060101010101" pitchFamily="49" charset="-122"/>
              </a:rPr>
              <a:t>电能表。</a:t>
            </a:r>
            <a:endParaRPr lang="zh-CN" altLang="en-US" b="1" dirty="0">
              <a:solidFill>
                <a:schemeClr val="tx1"/>
              </a:solidFill>
              <a:latin typeface="黑体" panose="02010609060101010101" pitchFamily="49" charset="-122"/>
              <a:ea typeface="黑体" panose="02010609060101010101" pitchFamily="49" charset="-122"/>
            </a:endParaRPr>
          </a:p>
          <a:p>
            <a:pPr algn="l">
              <a:lnSpc>
                <a:spcPct val="150000"/>
              </a:lnSpc>
            </a:pPr>
            <a:r>
              <a:rPr lang="zh-CN" altLang="en-US" b="1" dirty="0">
                <a:solidFill>
                  <a:schemeClr val="tx1"/>
                </a:solidFill>
                <a:latin typeface="黑体" panose="02010609060101010101" pitchFamily="49" charset="-122"/>
                <a:ea typeface="黑体" panose="02010609060101010101" pitchFamily="49" charset="-122"/>
              </a:rPr>
              <a:t>电能表需要不仅能反映出功率的大小，而且能够反映出电能随时间积累的总和。</a:t>
            </a:r>
            <a:endParaRPr lang="zh-CN" altLang="en-US" b="1" dirty="0">
              <a:solidFill>
                <a:schemeClr val="tx1"/>
              </a:solidFill>
              <a:latin typeface="黑体" panose="02010609060101010101" pitchFamily="49" charset="-122"/>
              <a:ea typeface="黑体" panose="02010609060101010101" pitchFamily="49" charset="-122"/>
            </a:endParaRPr>
          </a:p>
          <a:p>
            <a:pPr algn="l"/>
            <a:endParaRPr lang="zh-CN" altLang="en-US" sz="2800" b="1" dirty="0">
              <a:solidFill>
                <a:schemeClr val="dk1">
                  <a:tint val="75000"/>
                  <a:lumMod val="85000"/>
                  <a:lumOff val="15000"/>
                </a:schemeClr>
              </a:solidFill>
              <a:latin typeface="黑体" panose="02010609060101010101" pitchFamily="49" charset="-122"/>
              <a:ea typeface="黑体" panose="02010609060101010101" pitchFamily="49" charset="-122"/>
            </a:endParaRPr>
          </a:p>
        </p:txBody>
      </p:sp>
      <p:grpSp>
        <p:nvGrpSpPr>
          <p:cNvPr id="2" name="组合 1"/>
          <p:cNvGrpSpPr/>
          <p:nvPr/>
        </p:nvGrpSpPr>
        <p:grpSpPr>
          <a:xfrm>
            <a:off x="64135" y="361315"/>
            <a:ext cx="9086215" cy="523240"/>
            <a:chOff x="101" y="569"/>
            <a:chExt cx="14309" cy="824"/>
          </a:xfrm>
        </p:grpSpPr>
        <p:sp>
          <p:nvSpPr>
            <p:cNvPr id="21" name="文本框 20"/>
            <p:cNvSpPr txBox="1"/>
            <p:nvPr/>
          </p:nvSpPr>
          <p:spPr>
            <a:xfrm>
              <a:off x="101"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单元7.6  电能的测量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 name="Rectangle 2"/>
          <p:cNvSpPr txBox="1">
            <a:spLocks noChangeArrowheads="1"/>
          </p:cNvSpPr>
          <p:nvPr>
            <p:custDataLst>
              <p:tags r:id="rId2"/>
            </p:custDataLst>
          </p:nvPr>
        </p:nvSpPr>
        <p:spPr bwMode="auto">
          <a:xfrm>
            <a:off x="671830" y="1260648"/>
            <a:ext cx="8229600" cy="403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en-US" altLang="zh-CN" sz="2800" b="1" dirty="0">
                <a:latin typeface="黑体" panose="02010609060101010101" pitchFamily="49" charset="-122"/>
                <a:ea typeface="黑体" panose="02010609060101010101" pitchFamily="49" charset="-122"/>
                <a:cs typeface="黑体" panose="02010609060101010101" pitchFamily="49" charset="-122"/>
              </a:rPr>
              <a:t>一</a:t>
            </a:r>
            <a:r>
              <a:rPr lang="en-US" altLang="zh-CN" sz="2800" b="1" dirty="0" smtClean="0">
                <a:latin typeface="黑体" panose="02010609060101010101" pitchFamily="49" charset="-122"/>
                <a:ea typeface="黑体" panose="02010609060101010101" pitchFamily="49" charset="-122"/>
                <a:cs typeface="黑体" panose="02010609060101010101" pitchFamily="49" charset="-122"/>
              </a:rPr>
              <a:t>、</a:t>
            </a:r>
            <a:r>
              <a:rPr lang="zh-CN" altLang="en-US" sz="2800" b="1" dirty="0" smtClean="0">
                <a:latin typeface="黑体" panose="02010609060101010101" pitchFamily="49" charset="-122"/>
                <a:ea typeface="黑体" panose="02010609060101010101" pitchFamily="49" charset="-122"/>
                <a:cs typeface="黑体" panose="02010609060101010101" pitchFamily="49" charset="-122"/>
              </a:rPr>
              <a:t>单相电度表</a:t>
            </a:r>
            <a:r>
              <a:rPr lang="zh-CN" altLang="en-US" sz="2800" b="1" dirty="0">
                <a:latin typeface="黑体" panose="02010609060101010101" pitchFamily="49" charset="-122"/>
                <a:ea typeface="黑体" panose="02010609060101010101" pitchFamily="49" charset="-122"/>
                <a:cs typeface="黑体" panose="02010609060101010101" pitchFamily="49" charset="-122"/>
              </a:rPr>
              <a:t>的基本结构和工作原理 </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sp>
        <p:nvSpPr>
          <p:cNvPr id="5" name="Rectangle 3"/>
          <p:cNvSpPr txBox="1">
            <a:spLocks noChangeArrowheads="1"/>
          </p:cNvSpPr>
          <p:nvPr>
            <p:custDataLst>
              <p:tags r:id="rId3"/>
            </p:custDataLst>
          </p:nvPr>
        </p:nvSpPr>
        <p:spPr bwMode="auto">
          <a:xfrm>
            <a:off x="776503" y="1751128"/>
            <a:ext cx="7459248" cy="352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r>
              <a:rPr lang="zh-CN" altLang="en-US"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电度表分类：</a:t>
            </a:r>
            <a:endParaRPr lang="en-US" altLang="zh-CN"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en-US"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电度表</a:t>
            </a:r>
            <a:r>
              <a:rPr lang="zh-CN"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按接入电源的相数不同，它又分为：单相、三相电度表两大类</a:t>
            </a:r>
            <a:r>
              <a:rPr lang="zh-CN" altLang="zh-CN"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en-US"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按</a:t>
            </a:r>
            <a:r>
              <a:rPr lang="zh-CN"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电度表的工作原理不同，它可以分为感应式、电动式和磁电式电度表三种。</a:t>
            </a: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64135" y="361315"/>
            <a:ext cx="9086215" cy="523240"/>
            <a:chOff x="101" y="569"/>
            <a:chExt cx="14309" cy="824"/>
          </a:xfrm>
        </p:grpSpPr>
        <p:sp>
          <p:nvSpPr>
            <p:cNvPr id="21" name="文本框 20"/>
            <p:cNvSpPr txBox="1"/>
            <p:nvPr/>
          </p:nvSpPr>
          <p:spPr>
            <a:xfrm>
              <a:off x="101"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单元7.6  电能的测量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68314" y="1751013"/>
            <a:ext cx="4421822" cy="352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buFontTx/>
              <a:buNone/>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．基本结构 </a:t>
            </a:r>
            <a:endParaRPr lang="zh-CN" altLang="en-US" sz="36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单相电能表内部结构主要由驱动机构、制动机构和积算机构三部分组成，还有一些零部件，如轴承、支架、接线盒等。</a:t>
            </a:r>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pic>
        <p:nvPicPr>
          <p:cNvPr id="6"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1427" y="1751013"/>
            <a:ext cx="3449638"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txBox="1">
            <a:spLocks noChangeArrowheads="1"/>
          </p:cNvSpPr>
          <p:nvPr>
            <p:custDataLst>
              <p:tags r:id="rId4"/>
            </p:custDataLst>
          </p:nvPr>
        </p:nvSpPr>
        <p:spPr bwMode="auto">
          <a:xfrm>
            <a:off x="291465" y="1097915"/>
            <a:ext cx="8229600" cy="403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en-US" altLang="zh-CN" sz="2800" b="1" dirty="0">
                <a:latin typeface="黑体" panose="02010609060101010101" pitchFamily="49" charset="-122"/>
                <a:ea typeface="黑体" panose="02010609060101010101" pitchFamily="49" charset="-122"/>
                <a:cs typeface="黑体" panose="02010609060101010101" pitchFamily="49" charset="-122"/>
              </a:rPr>
              <a:t>一、 </a:t>
            </a:r>
            <a:r>
              <a:rPr lang="zh-CN" altLang="en-US" sz="2800" b="1" dirty="0">
                <a:latin typeface="黑体" panose="02010609060101010101" pitchFamily="49" charset="-122"/>
                <a:ea typeface="黑体" panose="02010609060101010101" pitchFamily="49" charset="-122"/>
                <a:cs typeface="黑体" panose="02010609060101010101" pitchFamily="49" charset="-122"/>
              </a:rPr>
              <a:t>单相电度表的基本结构和工作原理 </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grpSp>
        <p:nvGrpSpPr>
          <p:cNvPr id="7" name="组合 6"/>
          <p:cNvGrpSpPr/>
          <p:nvPr/>
        </p:nvGrpSpPr>
        <p:grpSpPr>
          <a:xfrm>
            <a:off x="64135" y="361315"/>
            <a:ext cx="9086215" cy="523240"/>
            <a:chOff x="101" y="569"/>
            <a:chExt cx="14309" cy="824"/>
          </a:xfrm>
        </p:grpSpPr>
        <p:sp>
          <p:nvSpPr>
            <p:cNvPr id="21" name="文本框 20"/>
            <p:cNvSpPr txBox="1"/>
            <p:nvPr/>
          </p:nvSpPr>
          <p:spPr>
            <a:xfrm>
              <a:off x="101"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单元7.6   电能的测量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5"/>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644236" y="1674813"/>
            <a:ext cx="7876829" cy="518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lnSpc>
                <a:spcPct val="90000"/>
              </a:lnSpc>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2. </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单相电度表的工作原理</a:t>
            </a: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当</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电流线圈和电压线圈通以交流电流时，就有交变的磁通穿过铝盘，在铝盘上感应出涡流，涡流与交变的磁通相互作用产生转动力矩，从而使铝盘转动。</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同时</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制动磁铁与转动的铝盘也相互作用，产生了制动力矩。当转动力矩与制动力矩平衡时，铝盘以稳定的速度转动。</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欲</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使电度表铝盘的转数能正确地表示电路中所消耗的电能，首先应使铝盘所受的转矩与电路的有功功率成正比。即，铝盘的转数与被测电能的大小成比例，从而测出所耗电能。</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3" name="Rectangle 2"/>
          <p:cNvSpPr txBox="1">
            <a:spLocks noChangeArrowheads="1"/>
          </p:cNvSpPr>
          <p:nvPr>
            <p:custDataLst>
              <p:tags r:id="rId3"/>
            </p:custDataLst>
          </p:nvPr>
        </p:nvSpPr>
        <p:spPr bwMode="auto">
          <a:xfrm>
            <a:off x="467850" y="1156739"/>
            <a:ext cx="8229600" cy="403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en-US" altLang="zh-CN" sz="2800" b="1" dirty="0">
                <a:latin typeface="黑体" panose="02010609060101010101" pitchFamily="49" charset="-122"/>
                <a:ea typeface="黑体" panose="02010609060101010101" pitchFamily="49" charset="-122"/>
                <a:cs typeface="黑体" panose="02010609060101010101" pitchFamily="49" charset="-122"/>
              </a:rPr>
              <a:t>一、 </a:t>
            </a:r>
            <a:r>
              <a:rPr lang="zh-CN" altLang="en-US" sz="2800" b="1" dirty="0">
                <a:latin typeface="黑体" panose="02010609060101010101" pitchFamily="49" charset="-122"/>
                <a:ea typeface="黑体" panose="02010609060101010101" pitchFamily="49" charset="-122"/>
                <a:cs typeface="黑体" panose="02010609060101010101" pitchFamily="49" charset="-122"/>
              </a:rPr>
              <a:t>单相电度表的基本结构和工作原理 </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grpSp>
        <p:nvGrpSpPr>
          <p:cNvPr id="6" name="组合 5"/>
          <p:cNvGrpSpPr/>
          <p:nvPr/>
        </p:nvGrpSpPr>
        <p:grpSpPr>
          <a:xfrm>
            <a:off x="64135" y="361315"/>
            <a:ext cx="9086215" cy="523240"/>
            <a:chOff x="101" y="569"/>
            <a:chExt cx="14309" cy="824"/>
          </a:xfrm>
        </p:grpSpPr>
        <p:sp>
          <p:nvSpPr>
            <p:cNvPr id="21" name="文本框 20"/>
            <p:cNvSpPr txBox="1"/>
            <p:nvPr/>
          </p:nvSpPr>
          <p:spPr>
            <a:xfrm>
              <a:off x="101"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单元7.6  电能的测量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10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1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COMBINE_RELATE_SLIDE_ID" val="background20175070_1"/>
  <p:tag name="KSO_WM_TEMPLATE_SUBCATEGORY" val="combine"/>
  <p:tag name="KSO_WM_TEMPLATE_THUMBS_INDEX" val="1、4、5、6、12、13、18、24、30、31、32、33"/>
  <p:tag name="KSO_WM_TAG_VERSION" val="1.0"/>
  <p:tag name="KSO_WM_BEAUTIFY_FLAG" val="#wm#"/>
  <p:tag name="KSO_WM_TEMPLATE_CATEGORY" val="custom"/>
  <p:tag name="KSO_WM_TEMPLATE_INDEX" val="20175908"/>
  <p:tag name="KSO_WM_TEMPLATE_MASTER_TYPE" val="1"/>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29.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BEAUTIFY_FLAG" val=""/>
  <p:tag name="KSO_WM_UNIT_FILL_FORE_SCHEMECOLOR_INDEX_BRIGHTNESS" val="0"/>
  <p:tag name="KSO_WM_UNIT_FILL_FORE_SCHEMECOLOR_INDEX" val="7"/>
  <p:tag name="KSO_WM_UNIT_FILL_TYPE" val="1"/>
  <p:tag name="KSO_WM_UNIT_LINE_FORE_SCHEMECOLOR_INDEX_BRIGHTNESS" val="0"/>
  <p:tag name="KSO_WM_UNIT_LINE_FORE_SCHEMECOLOR_INDEX" val="14"/>
  <p:tag name="KSO_WM_UNIT_LINE_FILL_TYPE" val="2"/>
</p:tagLst>
</file>

<file path=ppt/tags/tag131.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32.xml><?xml version="1.0" encoding="utf-8"?>
<p:tagLst xmlns:p="http://schemas.openxmlformats.org/presentationml/2006/main">
  <p:tag name="KSO_WM_SLIDE_BK_DARK_LIGHT" val="2"/>
  <p:tag name="KSO_WM_SLIDE_BACKGROUND_TYPE" val="general"/>
</p:tagLst>
</file>

<file path=ppt/tags/tag133.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5.xml><?xml version="1.0" encoding="utf-8"?>
<p:tagLst xmlns:p="http://schemas.openxmlformats.org/presentationml/2006/main">
  <p:tag name="KSO_WM_SLIDE_BK_DARK_LIGHT" val="2"/>
  <p:tag name="KSO_WM_SLIDE_BACKGROUND_TYPE" val="general"/>
</p:tagLst>
</file>

<file path=ppt/tags/tag1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7.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8.xml><?xml version="1.0" encoding="utf-8"?>
<p:tagLst xmlns:p="http://schemas.openxmlformats.org/presentationml/2006/main">
  <p:tag name="KSO_WM_SLIDE_BK_DARK_LIGHT" val="2"/>
  <p:tag name="KSO_WM_SLIDE_BACKGROUND_TYPE" val="general"/>
</p:tagLst>
</file>

<file path=ppt/tags/tag1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41.xml><?xml version="1.0" encoding="utf-8"?>
<p:tagLst xmlns:p="http://schemas.openxmlformats.org/presentationml/2006/main">
  <p:tag name="KSO_WM_SLIDE_BK_DARK_LIGHT" val="2"/>
  <p:tag name="KSO_WM_SLIDE_BACKGROUND_TYPE" val="general"/>
</p:tagLst>
</file>

<file path=ppt/tags/tag14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3.xml><?xml version="1.0" encoding="utf-8"?>
<p:tagLst xmlns:p="http://schemas.openxmlformats.org/presentationml/2006/main">
  <p:tag name="KSO_WM_SLIDE_BK_DARK_LIGHT" val="2"/>
  <p:tag name="KSO_WM_SLIDE_BACKGROUND_TYPE" val="general"/>
</p:tagLst>
</file>

<file path=ppt/tags/tag144.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4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6.xml><?xml version="1.0" encoding="utf-8"?>
<p:tagLst xmlns:p="http://schemas.openxmlformats.org/presentationml/2006/main">
  <p:tag name="KSO_WM_SLIDE_BK_DARK_LIGHT" val="2"/>
  <p:tag name="KSO_WM_SLIDE_BACKGROUND_TYPE" val="general"/>
</p:tagLst>
</file>

<file path=ppt/tags/tag14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8.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49.xml><?xml version="1.0" encoding="utf-8"?>
<p:tagLst xmlns:p="http://schemas.openxmlformats.org/presentationml/2006/main">
  <p:tag name="KSO_WM_SLIDE_BK_DARK_LIGHT" val="2"/>
  <p:tag name="KSO_WM_SLIDE_BACKGROUND_TYPE" val="general"/>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1.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52.xml><?xml version="1.0" encoding="utf-8"?>
<p:tagLst xmlns:p="http://schemas.openxmlformats.org/presentationml/2006/main">
  <p:tag name="KSO_WM_SLIDE_BK_DARK_LIGHT" val="2"/>
  <p:tag name="KSO_WM_SLIDE_BACKGROUND_TYPE" val="general"/>
</p:tagLst>
</file>

<file path=ppt/tags/tag1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4.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55.xml><?xml version="1.0" encoding="utf-8"?>
<p:tagLst xmlns:p="http://schemas.openxmlformats.org/presentationml/2006/main">
  <p:tag name="KSO_WM_SLIDE_BK_DARK_LIGHT" val="2"/>
  <p:tag name="KSO_WM_SLIDE_BACKGROUND_TYPE" val="general"/>
</p:tagLst>
</file>

<file path=ppt/tags/tag15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7.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58.xml><?xml version="1.0" encoding="utf-8"?>
<p:tagLst xmlns:p="http://schemas.openxmlformats.org/presentationml/2006/main">
  <p:tag name="KSO_WM_SLIDE_BK_DARK_LIGHT" val="2"/>
  <p:tag name="KSO_WM_SLIDE_BACKGROUND_TYPE" val="general"/>
</p:tagLst>
</file>

<file path=ppt/tags/tag15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61.xml><?xml version="1.0" encoding="utf-8"?>
<p:tagLst xmlns:p="http://schemas.openxmlformats.org/presentationml/2006/main">
  <p:tag name="KSO_WM_SLIDE_BK_DARK_LIGHT" val="2"/>
  <p:tag name="KSO_WM_SLIDE_BACKGROUND_TYPE" val="general"/>
</p:tagLst>
</file>

<file path=ppt/tags/tag16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3.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64.xml><?xml version="1.0" encoding="utf-8"?>
<p:tagLst xmlns:p="http://schemas.openxmlformats.org/presentationml/2006/main">
  <p:tag name="KSO_WM_SLIDE_BK_DARK_LIGHT" val="2"/>
  <p:tag name="KSO_WM_SLIDE_BACKGROUND_TYPE" val="general"/>
</p:tagLst>
</file>

<file path=ppt/tags/tag16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6.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67.xml><?xml version="1.0" encoding="utf-8"?>
<p:tagLst xmlns:p="http://schemas.openxmlformats.org/presentationml/2006/main">
  <p:tag name="KSO_WM_SLIDE_BK_DARK_LIGHT" val="2"/>
  <p:tag name="KSO_WM_SLIDE_BACKGROUND_TYPE" val="general"/>
</p:tagLst>
</file>

<file path=ppt/tags/tag16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9.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SLIDE_BK_DARK_LIGHT" val="2"/>
  <p:tag name="KSO_WM_SLIDE_BACKGROUND_TYPE" val="general"/>
</p:tagLst>
</file>

<file path=ppt/tags/tag17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2.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73.xml><?xml version="1.0" encoding="utf-8"?>
<p:tagLst xmlns:p="http://schemas.openxmlformats.org/presentationml/2006/main">
  <p:tag name="KSO_WM_SLIDE_BK_DARK_LIGHT" val="2"/>
  <p:tag name="KSO_WM_SLIDE_BACKGROUND_TYPE" val="general"/>
</p:tagLst>
</file>

<file path=ppt/tags/tag17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5.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76.xml><?xml version="1.0" encoding="utf-8"?>
<p:tagLst xmlns:p="http://schemas.openxmlformats.org/presentationml/2006/main">
  <p:tag name="KSO_WM_SLIDE_BK_DARK_LIGHT" val="2"/>
  <p:tag name="KSO_WM_SLIDE_BACKGROUND_TYPE" val="general"/>
</p:tagLst>
</file>

<file path=ppt/tags/tag177.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78.xml><?xml version="1.0" encoding="utf-8"?>
<p:tagLst xmlns:p="http://schemas.openxmlformats.org/presentationml/2006/main">
  <p:tag name="KSO_WM_SLIDE_BK_DARK_LIGHT" val="2"/>
  <p:tag name="KSO_WM_SLIDE_BACKGROUND_TYPE" val="general"/>
</p:tagLst>
</file>

<file path=ppt/tags/tag17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SLIDE_BK_DARK_LIGHT" val="2"/>
  <p:tag name="KSO_WM_SLIDE_BACKGROUND_TYPE" val="general"/>
</p:tagLst>
</file>

<file path=ppt/tags/tag181.xml><?xml version="1.0" encoding="utf-8"?>
<p:tagLst xmlns:p="http://schemas.openxmlformats.org/presentationml/2006/main">
  <p:tag name="KSO_WM_SLIDE_BK_DARK_LIGHT" val="2"/>
  <p:tag name="KSO_WM_SLIDE_BACKGROUND_TYPE" val="general"/>
</p:tagLst>
</file>

<file path=ppt/tags/tag182.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custom20175908_34*a*1"/>
  <p:tag name="KSO_WM_TEMPLATE_CATEGORY" val="custom"/>
  <p:tag name="KSO_WM_TEMPLATE_INDEX" val="20175908"/>
  <p:tag name="KSO_WM_UNIT_LAYERLEVEL" val="1"/>
  <p:tag name="KSO_WM_TAG_VERSION" val="1.0"/>
  <p:tag name="KSO_WM_BEAUTIFY_FLAG" val="#wm#"/>
  <p:tag name="KSO_WM_UNIT_PRESET_TEXT" val="THANK YOU!"/>
  <p:tag name="KSO_WM_UNIT_TEXT_FILL_FORE_SCHEMECOLOR_INDEX_BRIGHTNESS" val="0"/>
  <p:tag name="KSO_WM_UNIT_TEXT_FILL_FORE_SCHEMECOLOR_INDEX" val="14"/>
  <p:tag name="KSO_WM_UNIT_TEXT_FILL_TYPE" val="1"/>
</p:tagLst>
</file>

<file path=ppt/tags/tag183.xml><?xml version="1.0" encoding="utf-8"?>
<p:tagLst xmlns:p="http://schemas.openxmlformats.org/presentationml/2006/main">
  <p:tag name="KSO_WM_COMBINE_RELATE_SLIDE_ID" val="background20175070_13"/>
  <p:tag name="KSO_WM_SLIDE_ID" val="custom20175908_34"/>
  <p:tag name="KSO_WM_TEMPLATE_SUBCATEGORY" val="0"/>
  <p:tag name="KSO_WM_TEMPLATE_MASTER_TYPE" val="1"/>
  <p:tag name="KSO_WM_TEMPLATE_COLOR_TYPE" val="0"/>
  <p:tag name="KSO_WM_SLIDE_TYPE" val="endPage"/>
  <p:tag name="KSO_WM_SLIDE_ITEM_CNT" val="0"/>
  <p:tag name="KSO_WM_SLIDE_INDEX" val="33"/>
  <p:tag name="KSO_WM_TAG_VERSION" val="1.0"/>
  <p:tag name="KSO_WM_BEAUTIFY_FLAG" val="#wm#"/>
  <p:tag name="KSO_WM_TEMPLATE_CATEGORY" val="custom"/>
  <p:tag name="KSO_WM_TEMPLATE_INDEX" val="20175908"/>
  <p:tag name="KSO_WM_SLIDE_LAYOUT" val="a_f"/>
  <p:tag name="KSO_WM_SLIDE_LAYOUT_CNT" val="1_1"/>
</p:tagLst>
</file>

<file path=ppt/tags/tag184.xml><?xml version="1.0" encoding="utf-8"?>
<p:tagLst xmlns:p="http://schemas.openxmlformats.org/presentationml/2006/main">
  <p:tag name="KSO_WPP_MARK_KEY" val="b047a6f6-948f-48f5-9a12-ee0d6eda6c5f"/>
  <p:tag name="COMMONDATA" val="eyJoZGlkIjoiN2Q2YWFjYjJiZGJlNTVhNGM1YjczNDljNDM2MzAzMWEifQ=="/>
  <p:tag name="commondata" val="eyJoZGlkIjoiODNhYjQxZGU2OWJiYTljMGVkNWMwMzJlN2JlNmY5ZDQifQ=="/>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8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98D3F5"/>
      </a:dk2>
      <a:lt2>
        <a:srgbClr val="E5F3FC"/>
      </a:lt2>
      <a:accent1>
        <a:srgbClr val="0099CC"/>
      </a:accent1>
      <a:accent2>
        <a:srgbClr val="008FC2"/>
      </a:accent2>
      <a:accent3>
        <a:srgbClr val="0084B8"/>
      </a:accent3>
      <a:accent4>
        <a:srgbClr val="007AAE"/>
      </a:accent4>
      <a:accent5>
        <a:srgbClr val="0070A3"/>
      </a:accent5>
      <a:accent6>
        <a:srgbClr val="006699"/>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2928</Words>
  <Application>WPS 演示</Application>
  <PresentationFormat>全屏显示(4:3)</PresentationFormat>
  <Paragraphs>312</Paragraphs>
  <Slides>21</Slides>
  <Notes>1</Notes>
  <HiddenSlides>0</HiddenSlides>
  <MMClips>0</MMClips>
  <ScaleCrop>false</ScaleCrop>
  <HeadingPairs>
    <vt:vector size="8" baseType="variant">
      <vt:variant>
        <vt:lpstr>已用的字体</vt:lpstr>
      </vt:variant>
      <vt:variant>
        <vt:i4>9</vt:i4>
      </vt:variant>
      <vt:variant>
        <vt:lpstr>主题</vt:lpstr>
      </vt:variant>
      <vt:variant>
        <vt:i4>2</vt:i4>
      </vt:variant>
      <vt:variant>
        <vt:lpstr>嵌入 OLE 服务器</vt:lpstr>
      </vt:variant>
      <vt:variant>
        <vt:i4>4</vt:i4>
      </vt:variant>
      <vt:variant>
        <vt:lpstr>幻灯片标题</vt:lpstr>
      </vt:variant>
      <vt:variant>
        <vt:i4>21</vt:i4>
      </vt:variant>
    </vt:vector>
  </HeadingPairs>
  <TitlesOfParts>
    <vt:vector size="36" baseType="lpstr">
      <vt:lpstr>Arial</vt:lpstr>
      <vt:lpstr>宋体</vt:lpstr>
      <vt:lpstr>Wingdings</vt:lpstr>
      <vt:lpstr>Calibri</vt:lpstr>
      <vt:lpstr>Arial</vt:lpstr>
      <vt:lpstr>微软雅黑</vt:lpstr>
      <vt:lpstr>黑体</vt:lpstr>
      <vt:lpstr>Adobe 黑体 Std R</vt:lpstr>
      <vt:lpstr>Arial Unicode MS</vt:lpstr>
      <vt:lpstr>第一PPT模板网-WWW.1PPT.COM</vt:lpstr>
      <vt:lpstr>Office 主题</vt:lpstr>
      <vt:lpstr>Paint.Picture</vt:lpstr>
      <vt:lpstr>Paint.Picture</vt:lpstr>
      <vt:lpstr>Paint.Picture</vt:lpstr>
      <vt:lpstr>Paint.Picture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课堂教学评价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雨晴</cp:lastModifiedBy>
  <cp:revision>1227</cp:revision>
  <dcterms:created xsi:type="dcterms:W3CDTF">2015-12-14T01:43:00Z</dcterms:created>
  <dcterms:modified xsi:type="dcterms:W3CDTF">2025-09-06T04:56:51Z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4EC2AB01197C43C1B496301A65E7E5B9_13</vt:lpwstr>
  </property>
  <property fmtid="{D5CDD505-2E9C-101B-9397-08002B2CF9AE}" pid="3" name="KSOProductBuildVer">
    <vt:lpwstr>2052-12.1.0.22529</vt:lpwstr>
  </property>
</Properties>
</file>